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FF166F-47B9-4FEB-ABCA-7BE0CF1BF90C}">
  <a:tblStyle styleId="{0EFF166F-47B9-4FEB-ABCA-7BE0CF1BF90C}" styleName="Table_0">
    <a:wholeTbl>
      <a:tcTxStyle>
        <a:font>
          <a:latin typeface="Arial"/>
          <a:ea typeface="Arial"/>
          <a:cs typeface="Arial"/>
        </a:font>
        <a:srgbClr val="000000"/>
      </a:tcTxStyle>
      <a:tcStyle>
        <a:tcBdr>
          <a:left>
            <a:ln w="12650" cap="flat" cmpd="sng">
              <a:solidFill>
                <a:srgbClr val="A3A3A3"/>
              </a:solidFill>
              <a:prstDash val="solid"/>
              <a:round/>
              <a:headEnd type="none" w="sm" len="sm"/>
              <a:tailEnd type="none" w="sm" len="sm"/>
            </a:ln>
          </a:left>
          <a:right>
            <a:ln w="12650" cap="flat" cmpd="sng">
              <a:solidFill>
                <a:srgbClr val="A3A3A3"/>
              </a:solidFill>
              <a:prstDash val="solid"/>
              <a:round/>
              <a:headEnd type="none" w="sm" len="sm"/>
              <a:tailEnd type="none" w="sm" len="sm"/>
            </a:ln>
          </a:right>
          <a:top>
            <a:ln w="12650" cap="flat" cmpd="sng">
              <a:solidFill>
                <a:srgbClr val="A3A3A3"/>
              </a:solidFill>
              <a:prstDash val="solid"/>
              <a:round/>
              <a:headEnd type="none" w="sm" len="sm"/>
              <a:tailEnd type="none" w="sm" len="sm"/>
            </a:ln>
          </a:top>
          <a:bottom>
            <a:ln w="12650" cap="flat" cmpd="sng">
              <a:solidFill>
                <a:srgbClr val="A3A3A3"/>
              </a:solidFill>
              <a:prstDash val="solid"/>
              <a:round/>
              <a:headEnd type="none" w="sm" len="sm"/>
              <a:tailEnd type="none" w="sm" len="sm"/>
            </a:ln>
          </a:bottom>
          <a:insideH>
            <a:ln w="12650" cap="flat" cmpd="sng">
              <a:solidFill>
                <a:srgbClr val="A3A3A3"/>
              </a:solidFill>
              <a:prstDash val="solid"/>
              <a:round/>
              <a:headEnd type="none" w="sm" len="sm"/>
              <a:tailEnd type="none" w="sm" len="sm"/>
            </a:ln>
          </a:insideH>
          <a:insideV>
            <a:ln w="12650" cap="flat" cmpd="sng">
              <a:solidFill>
                <a:srgbClr val="A3A3A3"/>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AF2444C-DCA7-4916-92F9-091FA5C83E52}"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06" d="100"/>
          <a:sy n="206" d="100"/>
        </p:scale>
        <p:origin x="504" y="16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9998934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Transition after “Just to kick us off”</a:t>
            </a:r>
            <a:endParaRPr/>
          </a:p>
        </p:txBody>
      </p:sp>
    </p:spTree>
    <p:extLst>
      <p:ext uri="{BB962C8B-B14F-4D97-AF65-F5344CB8AC3E}">
        <p14:creationId xmlns:p14="http://schemas.microsoft.com/office/powerpoint/2010/main" val="2957392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4308a578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14308a578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you can see the major milestones overlaid on a few different timeline graphs that Javier presented. The blue lines represent days of large positive change in returns while the negative is red. Key takeaways are that the polarity of the comments neutralized significantly as the number of comments increased. The days of high percent change have a stronger correlation with the number of comments and Google searches than they do with polarity. The closing price also leveled off during the period with the most major milestones. </a:t>
            </a:r>
            <a:endParaRPr/>
          </a:p>
        </p:txBody>
      </p:sp>
    </p:spTree>
    <p:extLst>
      <p:ext uri="{BB962C8B-B14F-4D97-AF65-F5344CB8AC3E}">
        <p14:creationId xmlns:p14="http://schemas.microsoft.com/office/powerpoint/2010/main" val="3614350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4308a577a3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4308a577a3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 we took a look at Apple’s stock. Their stock was more stable than Tesla’s. Days of large decreases in returns trended with the rest of the tech bubble, rather than poor performance for Apple specifically. Like Tesla, Apple also saw improvements when they split their stock, and also saw positive gains due to their covid response.</a:t>
            </a:r>
            <a:endParaRPr/>
          </a:p>
        </p:txBody>
      </p:sp>
    </p:spTree>
    <p:extLst>
      <p:ext uri="{BB962C8B-B14F-4D97-AF65-F5344CB8AC3E}">
        <p14:creationId xmlns:p14="http://schemas.microsoft.com/office/powerpoint/2010/main" val="4032740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14308a57894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14308a57894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Apple’s trends didn’t see as stark of a change in 2020 as Tesla did, but there is an increase in comments and a slighter neutralization in polarity, though the comments remain relatively positive. You can see there are much fewer major milestones for Apple. This is supported by the low number of returns that reached high percentages of change. Key takeaways are that Apple’s big events are correlated with the covid pandemic starting, the tech bubble bursting and the release of the new iphone which both occurred in the fall of 2020. Like Javier mentioned, the sentiment analysis for Apple does not appear to have very strong predicting power.</a:t>
            </a:r>
            <a:endParaRPr/>
          </a:p>
        </p:txBody>
      </p:sp>
    </p:spTree>
    <p:extLst>
      <p:ext uri="{BB962C8B-B14F-4D97-AF65-F5344CB8AC3E}">
        <p14:creationId xmlns:p14="http://schemas.microsoft.com/office/powerpoint/2010/main" val="39141319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13fd77956f0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13fd77956f0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rgbClr val="595959"/>
                </a:solidFill>
                <a:latin typeface="Lucida Sans"/>
                <a:ea typeface="Lucida Sans"/>
                <a:cs typeface="Lucida Sans"/>
                <a:sym typeface="Lucida Sans"/>
              </a:rPr>
              <a:t>One of the main issues with RNN is the vanishing gradient problem, and it emerges due to the repeated use of the same parameters, in RNN blocks, at each step. We must try to use different parameters to overcome this problem at each time step.</a:t>
            </a:r>
            <a:endParaRPr sz="1600">
              <a:solidFill>
                <a:srgbClr val="595959"/>
              </a:solidFill>
              <a:latin typeface="Lucida Sans"/>
              <a:ea typeface="Lucida Sans"/>
              <a:cs typeface="Lucida Sans"/>
              <a:sym typeface="Lucida Sans"/>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 sz="1400">
                <a:solidFill>
                  <a:schemeClr val="dk1"/>
                </a:solidFill>
              </a:rPr>
              <a:t>http://alexlenail.me/NN-SVG/LeNet.html</a:t>
            </a:r>
            <a:endParaRPr sz="1600">
              <a:solidFill>
                <a:srgbClr val="595959"/>
              </a:solidFill>
              <a:latin typeface="Lucida Sans"/>
              <a:ea typeface="Lucida Sans"/>
              <a:cs typeface="Lucida Sans"/>
              <a:sym typeface="Lucida Sans"/>
            </a:endParaRPr>
          </a:p>
        </p:txBody>
      </p:sp>
    </p:spTree>
    <p:extLst>
      <p:ext uri="{BB962C8B-B14F-4D97-AF65-F5344CB8AC3E}">
        <p14:creationId xmlns:p14="http://schemas.microsoft.com/office/powerpoint/2010/main" val="200367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431d433c01_3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431d433c01_3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121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1431d433c01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1431d433c01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2881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13fd77956f0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13fd77956f0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607695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1431d433c01_3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1431d433c01_3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17996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431d433c01_3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1431d433c01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4221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431d433c0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 name="Google Shape;201;g1431d433c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64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13ca090624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13ca09062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Transition after “traditional, numeric data and alt,text data</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p>
        </p:txBody>
      </p:sp>
    </p:spTree>
    <p:extLst>
      <p:ext uri="{BB962C8B-B14F-4D97-AF65-F5344CB8AC3E}">
        <p14:creationId xmlns:p14="http://schemas.microsoft.com/office/powerpoint/2010/main" val="596298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3fd77956f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3fd77956f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Thanks Ria, To reflect our pivot to TSLA and AAPL, we’ve changed our dataset since our baseline presentation. As it relates to price data, we are using the 5 day return of our Adjusted Close as our outcome variable while using S&amp;P500, and a number of stochastic technical indicators. We can basically think of these %D, %R, %K as different measures of how “overbought” or “oversold” stocks are based off moving averages.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For our macroeconomic features, we are focused on features that were most cited in our literature review. These include the Fed Funds rate, treasury yields, indexes measuring the health of debt markets, volatility, survey measures of economic uncertainty, and oil prices.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We’ve dropped most of our fundamental features to focus on Price / Earnings. In hindsight, P/E was not the best feature to use for a company like TSLA which was unprofitable for the majority of its history and therefore negative earnings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also included reddit data which provides us Vader Sentiment and total messages. We also included bitcoin as a predictor variable as we’ve found that tsla and bitcoins prices are correlated..</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From there we did a log transformation on our features and fed that into a variety of models. These trained models are then outputting a 5 day return of the TSLA stock.</a:t>
            </a:r>
            <a:br>
              <a:rPr lang="en">
                <a:solidFill>
                  <a:schemeClr val="dk1"/>
                </a:solidFill>
              </a:rPr>
            </a:br>
            <a:r>
              <a:rPr lang="en">
                <a:solidFill>
                  <a:schemeClr val="dk1"/>
                </a:solidFill>
              </a:rPr>
              <a:t>Our baseline to beat is assume the same 5 day return as previous 5-day return. </a:t>
            </a:r>
            <a:endParaRPr>
              <a:solidFill>
                <a:schemeClr val="dk1"/>
              </a:solidFill>
            </a:endParaRPr>
          </a:p>
        </p:txBody>
      </p:sp>
    </p:spTree>
    <p:extLst>
      <p:ext uri="{BB962C8B-B14F-4D97-AF65-F5344CB8AC3E}">
        <p14:creationId xmlns:p14="http://schemas.microsoft.com/office/powerpoint/2010/main" val="33216945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431d433c01_2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431d433c01_2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Here we’ve got a list of models that we wanted to evaluate. Many of these models are mentioned in the literature review.</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Go through:</a:t>
            </a:r>
            <a:endParaRPr>
              <a:solidFill>
                <a:schemeClr val="dk1"/>
              </a:solidFill>
            </a:endParaRPr>
          </a:p>
          <a:p>
            <a:pPr marL="0" lvl="0" indent="0" algn="l" rtl="0">
              <a:spcBef>
                <a:spcPts val="0"/>
              </a:spcBef>
              <a:spcAft>
                <a:spcPts val="0"/>
              </a:spcAft>
              <a:buNone/>
            </a:pPr>
            <a:r>
              <a:rPr lang="en">
                <a:solidFill>
                  <a:schemeClr val="dk1"/>
                </a:solidFill>
              </a:rPr>
              <a:t>OLS LR, LASSO which is simply regression that penalizes additional features, SVR, </a:t>
            </a:r>
            <a:r>
              <a:rPr lang="en">
                <a:solidFill>
                  <a:srgbClr val="333333"/>
                </a:solidFill>
                <a:highlight>
                  <a:srgbClr val="F8F8F8"/>
                </a:highlight>
              </a:rPr>
              <a:t> </a:t>
            </a:r>
            <a:r>
              <a:rPr lang="en">
                <a:solidFill>
                  <a:schemeClr val="dk1"/>
                </a:solidFill>
              </a:rPr>
              <a:t>Knearest neightbors, CART (DT),, Random forest, extra tree </a:t>
            </a:r>
            <a:r>
              <a:rPr lang="en">
                <a:solidFill>
                  <a:srgbClr val="333333"/>
                </a:solidFill>
                <a:highlight>
                  <a:srgbClr val="F8F8F8"/>
                </a:highlight>
              </a:rPr>
              <a:t>randomly chooses the split point for the nodes and does not calculate the optimal split.</a:t>
            </a:r>
            <a:endParaRPr>
              <a:solidFill>
                <a:srgbClr val="333333"/>
              </a:solidFill>
              <a:highlight>
                <a:srgbClr val="F8F8F8"/>
              </a:highlight>
            </a:endParaRPr>
          </a:p>
          <a:p>
            <a:pPr marL="0" lvl="0" indent="0" algn="l" rtl="0">
              <a:spcBef>
                <a:spcPts val="0"/>
              </a:spcBef>
              <a:spcAft>
                <a:spcPts val="0"/>
              </a:spcAft>
              <a:buNone/>
            </a:pPr>
            <a:endParaRPr>
              <a:solidFill>
                <a:srgbClr val="333333"/>
              </a:solidFill>
              <a:highlight>
                <a:srgbClr val="F8F8F8"/>
              </a:highlight>
            </a:endParaRPr>
          </a:p>
          <a:p>
            <a:pPr marL="0" lvl="0" indent="0" algn="l" rtl="0">
              <a:spcBef>
                <a:spcPts val="0"/>
              </a:spcBef>
              <a:spcAft>
                <a:spcPts val="0"/>
              </a:spcAft>
              <a:buNone/>
            </a:pPr>
            <a:r>
              <a:rPr lang="en">
                <a:solidFill>
                  <a:srgbClr val="333333"/>
                </a:solidFill>
                <a:highlight>
                  <a:srgbClr val="F8F8F8"/>
                </a:highlight>
              </a:rPr>
              <a:t>ARIMA - Auto regressive integrated moving average. </a:t>
            </a:r>
            <a:r>
              <a:rPr lang="en">
                <a:solidFill>
                  <a:srgbClr val="111111"/>
                </a:solidFill>
                <a:highlight>
                  <a:srgbClr val="FFFFFF"/>
                </a:highlight>
              </a:rPr>
              <a:t>(ARIMA) models predict future values based on past events. ARIMA makes use of lagged moving averages to smooth time series data.</a:t>
            </a:r>
            <a:endParaRPr>
              <a:solidFill>
                <a:srgbClr val="111111"/>
              </a:solidFill>
              <a:highlight>
                <a:srgbClr val="FFFFFF"/>
              </a:highlight>
            </a:endParaRPr>
          </a:p>
          <a:p>
            <a:pPr marL="0" lvl="0" indent="0" algn="l" rtl="0">
              <a:spcBef>
                <a:spcPts val="0"/>
              </a:spcBef>
              <a:spcAft>
                <a:spcPts val="0"/>
              </a:spcAft>
              <a:buNone/>
            </a:pPr>
            <a:endParaRPr>
              <a:solidFill>
                <a:srgbClr val="111111"/>
              </a:solidFill>
              <a:highlight>
                <a:srgbClr val="FFFFFF"/>
              </a:highlight>
            </a:endParaRPr>
          </a:p>
          <a:p>
            <a:pPr marL="0" lvl="0" indent="0" algn="l" rtl="0">
              <a:spcBef>
                <a:spcPts val="0"/>
              </a:spcBef>
              <a:spcAft>
                <a:spcPts val="0"/>
              </a:spcAft>
              <a:buNone/>
            </a:pPr>
            <a:r>
              <a:rPr lang="en">
                <a:solidFill>
                  <a:srgbClr val="111111"/>
                </a:solidFill>
                <a:highlight>
                  <a:srgbClr val="FFFFFF"/>
                </a:highlight>
              </a:rPr>
              <a:t>The last thing I wanted to point out was that we have a large train set relative to test. Because we have 10 yrs of price, fundamental, and macro data but only 2.5 yrs of sentiment data from 2018 to 2021, we needed our models to have enough training data to learn the sentiment features.</a:t>
            </a:r>
            <a:endParaRPr>
              <a:solidFill>
                <a:srgbClr val="111111"/>
              </a:solidFill>
              <a:highlight>
                <a:srgbClr val="FFFFFF"/>
              </a:highlight>
            </a:endParaRPr>
          </a:p>
          <a:p>
            <a:pPr marL="0" lvl="0" indent="0" algn="l" rtl="0">
              <a:spcBef>
                <a:spcPts val="0"/>
              </a:spcBef>
              <a:spcAft>
                <a:spcPts val="0"/>
              </a:spcAft>
              <a:buClr>
                <a:schemeClr val="dk1"/>
              </a:buClr>
              <a:buSzPts val="1100"/>
              <a:buFont typeface="Arial"/>
              <a:buNone/>
            </a:pPr>
            <a:endParaRPr>
              <a:solidFill>
                <a:srgbClr val="333333"/>
              </a:solidFill>
              <a:highlight>
                <a:srgbClr val="F8F8F8"/>
              </a:highlight>
            </a:endParaRPr>
          </a:p>
        </p:txBody>
      </p:sp>
    </p:spTree>
    <p:extLst>
      <p:ext uri="{BB962C8B-B14F-4D97-AF65-F5344CB8AC3E}">
        <p14:creationId xmlns:p14="http://schemas.microsoft.com/office/powerpoint/2010/main" val="6899264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1431d433c01_2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1431d433c01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decided to fit and evaluate the linear and decision models using the SKlearn library.We used k-fold validation, as sequence of values in time are not considered in those models. For those models, we did not tune any of ther hyperparamters with the exception of the tree models. Where we limited the max_depth to 5 to avoid gross overfitting.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For the ARIMA model we utilized stats model library. We decided to tune the ARIMA and LSTM models because we were primarily interested in time series aspect.</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utilized loops to tune both the ARIMA and LSTM models. With the LSTM model in particular, we tried 144 different combinations, cycling through different number of layers , number of nodes per layer, the optimizer, as well as the drop out rate.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densenumber=4, denselayersize=64, optimizer='rmsprop', dropoutrate=0.4</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We can see that the tuned LSTM model does enjoy some improvements in model error.</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sz="1150">
                <a:solidFill>
                  <a:srgbClr val="555555"/>
                </a:solidFill>
              </a:rPr>
              <a:t>Cross-validation is a resampling procedure used to evaluate machine learning models on a limited data sample.</a:t>
            </a:r>
            <a:endParaRPr>
              <a:solidFill>
                <a:schemeClr val="dk1"/>
              </a:solidFill>
            </a:endParaRPr>
          </a:p>
        </p:txBody>
      </p:sp>
    </p:spTree>
    <p:extLst>
      <p:ext uri="{BB962C8B-B14F-4D97-AF65-F5344CB8AC3E}">
        <p14:creationId xmlns:p14="http://schemas.microsoft.com/office/powerpoint/2010/main" val="32659265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1431d433c01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1431d433c01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We plotted the actual 5 day return in blue to compare with our predicted values.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 we don’t think that we’ll be making millions with our models but this was a fun forway into stock prices. And this is something we’d like to continue to explore further. Let us know if you have any questions!</a:t>
            </a:r>
            <a:endParaRPr>
              <a:solidFill>
                <a:schemeClr val="dk1"/>
              </a:solidFill>
            </a:endParaRPr>
          </a:p>
        </p:txBody>
      </p:sp>
    </p:spTree>
    <p:extLst>
      <p:ext uri="{BB962C8B-B14F-4D97-AF65-F5344CB8AC3E}">
        <p14:creationId xmlns:p14="http://schemas.microsoft.com/office/powerpoint/2010/main" val="1134662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f47226de51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f47226de51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Transition after “traditional, numeric data and alt,text data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r>
              <a:rPr lang="en">
                <a:solidFill>
                  <a:schemeClr val="dk1"/>
                </a:solidFill>
              </a:rPr>
              <a:t>”</a:t>
            </a:r>
            <a:r>
              <a:rPr lang="en" sz="1400">
                <a:solidFill>
                  <a:schemeClr val="dk1"/>
                </a:solidFill>
                <a:latin typeface="Lucida Sans"/>
                <a:ea typeface="Lucida Sans"/>
                <a:cs typeface="Lucida Sans"/>
                <a:sym typeface="Lucida Sans"/>
              </a:rPr>
              <a:t>If we had more time, we would more features, we would (each person says something important they learned and wished they had more time to explore.</a:t>
            </a:r>
            <a:endParaRPr sz="1400">
              <a:solidFill>
                <a:schemeClr val="dk1"/>
              </a:solidFill>
              <a:latin typeface="Lucida Sans"/>
              <a:ea typeface="Lucida Sans"/>
              <a:cs typeface="Lucida Sans"/>
              <a:sym typeface="Lucida Sans"/>
            </a:endParaRPr>
          </a:p>
          <a:p>
            <a:pPr marL="0" lvl="0" indent="0" algn="l" rtl="0">
              <a:spcBef>
                <a:spcPts val="0"/>
              </a:spcBef>
              <a:spcAft>
                <a:spcPts val="0"/>
              </a:spcAft>
              <a:buNone/>
            </a:pPr>
            <a:endParaRPr sz="1400">
              <a:solidFill>
                <a:schemeClr val="dk1"/>
              </a:solidFill>
              <a:latin typeface="Lucida Sans"/>
              <a:ea typeface="Lucida Sans"/>
              <a:cs typeface="Lucida Sans"/>
              <a:sym typeface="Lucida Sans"/>
            </a:endParaRPr>
          </a:p>
          <a:p>
            <a:pPr marL="0" lvl="0" indent="0" algn="l" rtl="0">
              <a:spcBef>
                <a:spcPts val="0"/>
              </a:spcBef>
              <a:spcAft>
                <a:spcPts val="0"/>
              </a:spcAft>
              <a:buClr>
                <a:schemeClr val="dk1"/>
              </a:buClr>
              <a:buSzPts val="1100"/>
              <a:buFont typeface="Arial"/>
              <a:buNone/>
            </a:pPr>
            <a:endParaRPr sz="1400">
              <a:solidFill>
                <a:schemeClr val="dk1"/>
              </a:solidFill>
              <a:latin typeface="Lucida Sans"/>
              <a:ea typeface="Lucida Sans"/>
              <a:cs typeface="Lucida Sans"/>
              <a:sym typeface="Lucida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2155010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4308a577a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4308a577a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8764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1431d433c01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 name="Google Shape;255;g1431d433c01_2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46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f47226de51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f47226de5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Transition after “</a:t>
            </a:r>
            <a:r>
              <a:rPr lang="en"/>
              <a:t>Additionally, When selecting a security for investmen”</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771716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13ca090624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13ca090624b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9702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f472c49e4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f472c49e4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 Fundamental Data, we are looking at how the business itself is doing. Using publicly available information from quarterly financials, we pulled down 10 years of earnings, cash flows, and balance sheet data from Factset to get a can get a sense of how the company performed historically.</a:t>
            </a:r>
            <a:endParaRPr/>
          </a:p>
          <a:p>
            <a:pPr marL="0" lvl="0" indent="0" algn="l" rtl="0">
              <a:spcBef>
                <a:spcPts val="0"/>
              </a:spcBef>
              <a:spcAft>
                <a:spcPts val="0"/>
              </a:spcAft>
              <a:buNone/>
            </a:pPr>
            <a:r>
              <a:rPr lang="en"/>
              <a:t>That being said, Macroeconomic and Fundamental Data are inherently backward looking. Therefore we wanted to bolster our dataset with alternative data like sentiment analysis to get a sense of what investors are thinking about where the stock price will go.</a:t>
            </a:r>
            <a:endParaRPr/>
          </a:p>
        </p:txBody>
      </p:sp>
    </p:spTree>
    <p:extLst>
      <p:ext uri="{BB962C8B-B14F-4D97-AF65-F5344CB8AC3E}">
        <p14:creationId xmlns:p14="http://schemas.microsoft.com/office/powerpoint/2010/main" val="365394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13fd77956f0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13fd77956f0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Transition after “traditional, numeric data and alt,text data</a:t>
            </a:r>
            <a:endParaRPr>
              <a:solidFill>
                <a:schemeClr val="dk1"/>
              </a:solidFill>
            </a:endParaRPr>
          </a:p>
          <a:p>
            <a:pPr marL="0" lvl="0" indent="0" algn="l" rtl="0">
              <a:spcBef>
                <a:spcPts val="0"/>
              </a:spcBef>
              <a:spcAft>
                <a:spcPts val="0"/>
              </a:spcAft>
              <a:buNone/>
            </a:pPr>
            <a:r>
              <a:rPr lang="en">
                <a:solidFill>
                  <a:schemeClr val="dk1"/>
                </a:solidFill>
              </a:rPr>
              <a:t>Finalize Dataset preparation</a:t>
            </a:r>
            <a:endParaRPr>
              <a:solidFill>
                <a:schemeClr val="dk1"/>
              </a:solidFill>
            </a:endParaRPr>
          </a:p>
          <a:p>
            <a:pPr marL="0" lvl="0" indent="0" algn="l" rtl="0">
              <a:spcBef>
                <a:spcPts val="0"/>
              </a:spcBef>
              <a:spcAft>
                <a:spcPts val="0"/>
              </a:spcAft>
              <a:buNone/>
            </a:pPr>
            <a:r>
              <a:rPr lang="en">
                <a:solidFill>
                  <a:schemeClr val="dk1"/>
                </a:solidFill>
              </a:rPr>
              <a:t>EDA with all features</a:t>
            </a:r>
            <a:endParaRPr>
              <a:solidFill>
                <a:schemeClr val="dk1"/>
              </a:solidFill>
            </a:endParaRPr>
          </a:p>
          <a:p>
            <a:pPr marL="0" lvl="0" indent="0" algn="l" rtl="0">
              <a:spcBef>
                <a:spcPts val="0"/>
              </a:spcBef>
              <a:spcAft>
                <a:spcPts val="0"/>
              </a:spcAft>
              <a:buNone/>
            </a:pPr>
            <a:r>
              <a:rPr lang="en">
                <a:solidFill>
                  <a:schemeClr val="dk1"/>
                </a:solidFill>
              </a:rPr>
              <a:t>Sentiment Analysis</a:t>
            </a:r>
            <a:endParaRPr>
              <a:solidFill>
                <a:schemeClr val="dk1"/>
              </a:solidFill>
            </a:endParaRPr>
          </a:p>
          <a:p>
            <a:pPr marL="0" lvl="0" indent="0" algn="l" rtl="0">
              <a:spcBef>
                <a:spcPts val="0"/>
              </a:spcBef>
              <a:spcAft>
                <a:spcPts val="0"/>
              </a:spcAft>
              <a:buNone/>
            </a:pPr>
            <a:r>
              <a:rPr lang="en">
                <a:solidFill>
                  <a:schemeClr val="dk1"/>
                </a:solidFill>
              </a:rPr>
              <a:t>Modelling</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t>
            </a:r>
            <a:endParaRPr/>
          </a:p>
        </p:txBody>
      </p:sp>
    </p:spTree>
    <p:extLst>
      <p:ext uri="{BB962C8B-B14F-4D97-AF65-F5344CB8AC3E}">
        <p14:creationId xmlns:p14="http://schemas.microsoft.com/office/powerpoint/2010/main" val="25920874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f472c49e4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f472c49e4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Macroeconomic data are statistics that reflect the performance of the economy. For macroeconomic features, we took Federal Reserve Economic Data and limited ourselves to 10 features covering GDP, unemployment, </a:t>
            </a:r>
            <a:r>
              <a:rPr lang="en">
                <a:solidFill>
                  <a:schemeClr val="dk1"/>
                </a:solidFill>
              </a:rPr>
              <a:t>Inflation, </a:t>
            </a:r>
            <a:r>
              <a:rPr lang="en"/>
              <a:t>Fed Fund Rate, and Consumer Sentiment. We think that these features help to tell the story of what’s been happening in the stock market in the last several months.</a:t>
            </a:r>
            <a:endParaRPr/>
          </a:p>
          <a:p>
            <a:pPr marL="0" lvl="0" indent="0" algn="l" rtl="0">
              <a:spcBef>
                <a:spcPts val="0"/>
              </a:spcBef>
              <a:spcAft>
                <a:spcPts val="0"/>
              </a:spcAft>
              <a:buNone/>
            </a:pPr>
            <a:r>
              <a:rPr lang="en"/>
              <a:t>If we rewind back to March 2020 when the COVID pandemic first hit, the U.S saw a dramatic increase in unemployment with the S&amp;P500 taking a large drop.</a:t>
            </a:r>
            <a:endParaRPr/>
          </a:p>
          <a:p>
            <a:pPr marL="0" lvl="0" indent="0" algn="l" rtl="0">
              <a:spcBef>
                <a:spcPts val="0"/>
              </a:spcBef>
              <a:spcAft>
                <a:spcPts val="0"/>
              </a:spcAft>
              <a:buNone/>
            </a:pPr>
            <a:endParaRPr/>
          </a:p>
          <a:p>
            <a:pPr marL="0" lvl="0" indent="0" algn="l" rtl="0">
              <a:spcBef>
                <a:spcPts val="0"/>
              </a:spcBef>
              <a:spcAft>
                <a:spcPts val="0"/>
              </a:spcAft>
              <a:buNone/>
            </a:pPr>
            <a:r>
              <a:rPr lang="en"/>
              <a:t>And so we think that inflation and recession fears are going to continue to drive market movement.</a:t>
            </a:r>
            <a:endParaRPr/>
          </a:p>
        </p:txBody>
      </p:sp>
    </p:spTree>
    <p:extLst>
      <p:ext uri="{BB962C8B-B14F-4D97-AF65-F5344CB8AC3E}">
        <p14:creationId xmlns:p14="http://schemas.microsoft.com/office/powerpoint/2010/main" val="861291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f47226de51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f47226de51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acquiring the Reddit data for wallstreetbets, we needed to move the data into a dataframe and clean it. Here you can see an example of the July 2018 data that has been filtered for Pepsi. In order to create this dataframe, we removed any columns that weren’t of interest, dropped any deleted comments, converted epochs to datetime, filtered based on key terms, and, of course, attempted to censor any profanity. If there is a date range we have in mind, we’re able to use that as a filter as well before moving on to sentiment analysis.</a:t>
            </a:r>
            <a:endParaRPr/>
          </a:p>
        </p:txBody>
      </p:sp>
    </p:spTree>
    <p:extLst>
      <p:ext uri="{BB962C8B-B14F-4D97-AF65-F5344CB8AC3E}">
        <p14:creationId xmlns:p14="http://schemas.microsoft.com/office/powerpoint/2010/main" val="3473880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f47226de51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f47226de51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Once we had a clean dataframe, we began to identify key insight we can pull from the data. We are able to determine who are reputable and frequent users based on how often they post and what score they received. We are able to find potential dates of interest when there are a higher number of comments made about our stock of interest. The most important insight is the general sentiment analysis of the Reddit comments, which is included in our next steps. From our initial look at Coca Cola and Pepsi data, we have learned to consider potential alternate meanings of key terms associated with the stock we choose. For example, comments with the phrase “coke” or “KO” were not always related to Coca Cola’s stock. This will ultimately affect the relevancy of our sentiment analysis.</a:t>
            </a:r>
            <a:endParaRPr/>
          </a:p>
        </p:txBody>
      </p:sp>
    </p:spTree>
    <p:extLst>
      <p:ext uri="{BB962C8B-B14F-4D97-AF65-F5344CB8AC3E}">
        <p14:creationId xmlns:p14="http://schemas.microsoft.com/office/powerpoint/2010/main" val="34318388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f47226de51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f47226de51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solidFill>
                  <a:schemeClr val="dk1"/>
                </a:solidFill>
              </a:rPr>
              <a:t>Objective is to conduct sentiment analyses to produce features to enrich our machine learning model</a:t>
            </a:r>
            <a:endParaRPr/>
          </a:p>
          <a:p>
            <a:pPr marL="457200" lvl="0" indent="-298450" algn="l" rtl="0">
              <a:lnSpc>
                <a:spcPct val="115000"/>
              </a:lnSpc>
              <a:spcBef>
                <a:spcPts val="0"/>
              </a:spcBef>
              <a:spcAft>
                <a:spcPts val="0"/>
              </a:spcAft>
              <a:buSzPts val="1100"/>
              <a:buChar char="●"/>
            </a:pPr>
            <a:r>
              <a:rPr lang="en"/>
              <a:t>Literature search indicated most studies on sentiment in social media and stock market focus on twitter. We selected reddit</a:t>
            </a:r>
            <a:endParaRPr/>
          </a:p>
          <a:p>
            <a:pPr marL="457200" lvl="0" indent="-298450" algn="l" rtl="0">
              <a:spcBef>
                <a:spcPts val="0"/>
              </a:spcBef>
              <a:spcAft>
                <a:spcPts val="0"/>
              </a:spcAft>
              <a:buSzPts val="1100"/>
              <a:buChar char="●"/>
            </a:pPr>
            <a:r>
              <a:rPr lang="en"/>
              <a:t>We found the most popular investing subreddit</a:t>
            </a:r>
            <a:endParaRPr/>
          </a:p>
          <a:p>
            <a:pPr marL="457200" lvl="0" indent="-298450" algn="l" rtl="0">
              <a:spcBef>
                <a:spcPts val="0"/>
              </a:spcBef>
              <a:spcAft>
                <a:spcPts val="0"/>
              </a:spcAft>
              <a:buSzPts val="1100"/>
              <a:buChar char="●"/>
            </a:pPr>
            <a:r>
              <a:rPr lang="en"/>
              <a:t>Notable for its language and investment strategies</a:t>
            </a:r>
            <a:endParaRPr/>
          </a:p>
          <a:p>
            <a:pPr marL="457200" lvl="0" indent="-298450" algn="l" rtl="0">
              <a:spcBef>
                <a:spcPts val="0"/>
              </a:spcBef>
              <a:spcAft>
                <a:spcPts val="0"/>
              </a:spcAft>
              <a:buSzPts val="1100"/>
              <a:buChar char="●"/>
            </a:pPr>
            <a:r>
              <a:rPr lang="en"/>
              <a:t>Played a role in the GameStop squeeze last year.</a:t>
            </a:r>
            <a:endParaRPr/>
          </a:p>
          <a:p>
            <a:pPr marL="457200" lvl="0" indent="-298450" algn="l" rtl="0">
              <a:spcBef>
                <a:spcPts val="0"/>
              </a:spcBef>
              <a:spcAft>
                <a:spcPts val="0"/>
              </a:spcAft>
              <a:buSzPts val="1100"/>
              <a:buChar char="●"/>
            </a:pPr>
            <a:r>
              <a:rPr lang="en"/>
              <a:t>Very popular. Traffic increased from 50k comments per month to 300k comments per month from 2018 to 2019.</a:t>
            </a:r>
            <a:endParaRPr/>
          </a:p>
        </p:txBody>
      </p:sp>
    </p:spTree>
    <p:extLst>
      <p:ext uri="{BB962C8B-B14F-4D97-AF65-F5344CB8AC3E}">
        <p14:creationId xmlns:p14="http://schemas.microsoft.com/office/powerpoint/2010/main" val="2681560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3c1d1dde1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3c1d1dde1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Source data maintained by reddit volunteers</a:t>
            </a:r>
            <a:endParaRPr/>
          </a:p>
          <a:p>
            <a:pPr marL="457200" lvl="0" indent="-298450" algn="l" rtl="0">
              <a:spcBef>
                <a:spcPts val="0"/>
              </a:spcBef>
              <a:spcAft>
                <a:spcPts val="0"/>
              </a:spcAft>
              <a:buSzPts val="1100"/>
              <a:buChar char="●"/>
            </a:pPr>
            <a:r>
              <a:rPr lang="en"/>
              <a:t>We downloaded 4 years of data.</a:t>
            </a:r>
            <a:endParaRPr/>
          </a:p>
          <a:p>
            <a:pPr marL="457200" lvl="0" indent="-298450" algn="l" rtl="0">
              <a:spcBef>
                <a:spcPts val="0"/>
              </a:spcBef>
              <a:spcAft>
                <a:spcPts val="0"/>
              </a:spcAft>
              <a:buSzPts val="1100"/>
              <a:buChar char="●"/>
            </a:pPr>
            <a:r>
              <a:rPr lang="en"/>
              <a:t>We created workflow to process the file and extrac the relevant information for our study</a:t>
            </a:r>
            <a:endParaRPr/>
          </a:p>
          <a:p>
            <a:pPr marL="457200" lvl="0" indent="-298450" algn="l" rtl="0">
              <a:spcBef>
                <a:spcPts val="0"/>
              </a:spcBef>
              <a:spcAft>
                <a:spcPts val="0"/>
              </a:spcAft>
              <a:buSzPts val="1100"/>
              <a:buChar char="●"/>
            </a:pPr>
            <a:r>
              <a:rPr lang="en"/>
              <a:t>Example of how the subreddit sumisison and comments are captured.</a:t>
            </a:r>
            <a:endParaRPr/>
          </a:p>
        </p:txBody>
      </p:sp>
    </p:spTree>
    <p:extLst>
      <p:ext uri="{BB962C8B-B14F-4D97-AF65-F5344CB8AC3E}">
        <p14:creationId xmlns:p14="http://schemas.microsoft.com/office/powerpoint/2010/main" val="17352547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431d433c01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431d433c01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0099722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1431d433c01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1431d433c01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marL="0" lvl="0" indent="0" algn="l" rtl="0">
              <a:lnSpc>
                <a:spcPct val="115000"/>
              </a:lnSpc>
              <a:spcBef>
                <a:spcPts val="0"/>
              </a:spcBef>
              <a:spcAft>
                <a:spcPts val="0"/>
              </a:spcAft>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6356193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3fd77956f0_4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3fd77956f0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55350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13e37247a55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13e37247a5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4710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fdd5a0f2e2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fdd5a0f2e2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4539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3e37247a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13e37247a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595959"/>
              </a:buClr>
              <a:buSzPts val="1800"/>
              <a:buFont typeface="Lucida Sans"/>
              <a:buChar char="●"/>
            </a:pPr>
            <a:r>
              <a:rPr lang="en" sz="1800">
                <a:solidFill>
                  <a:srgbClr val="595959"/>
                </a:solidFill>
                <a:latin typeface="Lucida Sans"/>
                <a:ea typeface="Lucida Sans"/>
                <a:cs typeface="Lucida Sans"/>
                <a:sym typeface="Lucida Sans"/>
              </a:rPr>
              <a:t>Baseline presentation for Coca-Cola &amp; Pepsi</a:t>
            </a:r>
            <a:endParaRPr sz="1800">
              <a:solidFill>
                <a:srgbClr val="595959"/>
              </a:solidFill>
              <a:latin typeface="Lucida Sans"/>
              <a:ea typeface="Lucida Sans"/>
              <a:cs typeface="Lucida Sans"/>
              <a:sym typeface="Lucida Sans"/>
            </a:endParaRPr>
          </a:p>
          <a:p>
            <a:pPr marL="457200" lvl="0" indent="-342900" algn="l" rtl="0">
              <a:lnSpc>
                <a:spcPct val="115000"/>
              </a:lnSpc>
              <a:spcBef>
                <a:spcPts val="0"/>
              </a:spcBef>
              <a:spcAft>
                <a:spcPts val="0"/>
              </a:spcAft>
              <a:buClr>
                <a:srgbClr val="595959"/>
              </a:buClr>
              <a:buSzPts val="1800"/>
              <a:buFont typeface="Lucida Sans"/>
              <a:buChar char="●"/>
            </a:pPr>
            <a:r>
              <a:rPr lang="en" sz="1800">
                <a:solidFill>
                  <a:srgbClr val="595959"/>
                </a:solidFill>
                <a:latin typeface="Lucida Sans"/>
                <a:ea typeface="Lucida Sans"/>
                <a:cs typeface="Lucida Sans"/>
                <a:sym typeface="Lucida Sans"/>
              </a:rPr>
              <a:t>Reasons for pivoting:</a:t>
            </a:r>
            <a:endParaRPr sz="1800">
              <a:solidFill>
                <a:srgbClr val="595959"/>
              </a:solidFill>
              <a:latin typeface="Lucida Sans"/>
              <a:ea typeface="Lucida Sans"/>
              <a:cs typeface="Lucida Sans"/>
              <a:sym typeface="Lucida Sans"/>
            </a:endParaRPr>
          </a:p>
          <a:p>
            <a:pPr marL="914400" lvl="1" indent="-317500" algn="l" rtl="0">
              <a:lnSpc>
                <a:spcPct val="115000"/>
              </a:lnSpc>
              <a:spcBef>
                <a:spcPts val="0"/>
              </a:spcBef>
              <a:spcAft>
                <a:spcPts val="0"/>
              </a:spcAft>
              <a:buClr>
                <a:srgbClr val="595959"/>
              </a:buClr>
              <a:buSzPts val="1400"/>
              <a:buFont typeface="Lucida Sans"/>
              <a:buChar char="○"/>
            </a:pPr>
            <a:r>
              <a:rPr lang="en" sz="1400">
                <a:solidFill>
                  <a:srgbClr val="595959"/>
                </a:solidFill>
                <a:latin typeface="Lucida Sans"/>
                <a:ea typeface="Lucida Sans"/>
                <a:cs typeface="Lucida Sans"/>
                <a:sym typeface="Lucida Sans"/>
              </a:rPr>
              <a:t>Number of comments were too low</a:t>
            </a:r>
            <a:endParaRPr sz="1400">
              <a:solidFill>
                <a:srgbClr val="595959"/>
              </a:solidFill>
              <a:latin typeface="Lucida Sans"/>
              <a:ea typeface="Lucida Sans"/>
              <a:cs typeface="Lucida Sans"/>
              <a:sym typeface="Lucida Sans"/>
            </a:endParaRPr>
          </a:p>
          <a:p>
            <a:pPr marL="914400" lvl="1" indent="-317500" algn="l" rtl="0">
              <a:lnSpc>
                <a:spcPct val="115000"/>
              </a:lnSpc>
              <a:spcBef>
                <a:spcPts val="0"/>
              </a:spcBef>
              <a:spcAft>
                <a:spcPts val="0"/>
              </a:spcAft>
              <a:buClr>
                <a:srgbClr val="595959"/>
              </a:buClr>
              <a:buSzPts val="1400"/>
              <a:buFont typeface="Lucida Sans"/>
              <a:buChar char="○"/>
            </a:pPr>
            <a:r>
              <a:rPr lang="en" sz="1400">
                <a:solidFill>
                  <a:srgbClr val="595959"/>
                </a:solidFill>
                <a:latin typeface="Lucida Sans"/>
                <a:ea typeface="Lucida Sans"/>
                <a:cs typeface="Lucida Sans"/>
                <a:sym typeface="Lucida Sans"/>
              </a:rPr>
              <a:t>Comments could include “KO” without referencing stock ticker</a:t>
            </a:r>
            <a:endParaRPr sz="1400">
              <a:solidFill>
                <a:srgbClr val="595959"/>
              </a:solidFill>
              <a:latin typeface="Lucida Sans"/>
              <a:ea typeface="Lucida Sans"/>
              <a:cs typeface="Lucida Sans"/>
              <a:sym typeface="Lucida Sans"/>
            </a:endParaRPr>
          </a:p>
          <a:p>
            <a:pPr marL="914400" lvl="1" indent="-317500" algn="l" rtl="0">
              <a:lnSpc>
                <a:spcPct val="115000"/>
              </a:lnSpc>
              <a:spcBef>
                <a:spcPts val="0"/>
              </a:spcBef>
              <a:spcAft>
                <a:spcPts val="0"/>
              </a:spcAft>
              <a:buClr>
                <a:srgbClr val="595959"/>
              </a:buClr>
              <a:buSzPts val="1400"/>
              <a:buFont typeface="Lucida Sans"/>
              <a:buChar char="○"/>
            </a:pPr>
            <a:r>
              <a:rPr lang="en" sz="1400">
                <a:solidFill>
                  <a:srgbClr val="595959"/>
                </a:solidFill>
                <a:latin typeface="Lucida Sans"/>
                <a:ea typeface="Lucida Sans"/>
                <a:cs typeface="Lucida Sans"/>
                <a:sym typeface="Lucida Sans"/>
              </a:rPr>
              <a:t>Needed unique stock tickers because lack of “$”</a:t>
            </a:r>
            <a:endParaRPr sz="1400">
              <a:solidFill>
                <a:srgbClr val="595959"/>
              </a:solidFill>
              <a:latin typeface="Lucida Sans"/>
              <a:ea typeface="Lucida Sans"/>
              <a:cs typeface="Lucida Sans"/>
              <a:sym typeface="Lucida Sans"/>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858112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3f7f6d840d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3f7f6d840d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5175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4308a577a3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4308a577a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determining that the sentiment data could have predicting power, we looked to see if there was any correlation between the dates with high percentage on returns and the reddit comments. There was a large increase in comments in 2020 which could have been caused by the increased usage of Robinhood. This allowed a younger demographic to ease into stock trading. The team focused on this timeframe so that our sample of comments would be sufficient to get a realistic polarity score. Major events that occurred on our key dates ranged from stock splits for both companies, increase in sales, bad press, and overall market movement.</a:t>
            </a:r>
            <a:endParaRPr/>
          </a:p>
        </p:txBody>
      </p:sp>
    </p:spTree>
    <p:extLst>
      <p:ext uri="{BB962C8B-B14F-4D97-AF65-F5344CB8AC3E}">
        <p14:creationId xmlns:p14="http://schemas.microsoft.com/office/powerpoint/2010/main" val="2180528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14308a577a3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14308a577a3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Here is a table of the key dates for the Tesla stock that yielded the largest change in returns. The causes vary greatly - from Tesla performance to stock evaluation to tweets from a chaotic CEO.</a:t>
            </a:r>
            <a:endParaRPr/>
          </a:p>
        </p:txBody>
      </p:sp>
    </p:spTree>
    <p:extLst>
      <p:ext uri="{BB962C8B-B14F-4D97-AF65-F5344CB8AC3E}">
        <p14:creationId xmlns:p14="http://schemas.microsoft.com/office/powerpoint/2010/main" val="3305760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0" y="1864475"/>
            <a:ext cx="8520600" cy="93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51"/>
        <p:cNvGrpSpPr/>
        <p:nvPr/>
      </p:nvGrpSpPr>
      <p:grpSpPr>
        <a:xfrm>
          <a:off x="0" y="0"/>
          <a:ext cx="0" cy="0"/>
          <a:chOff x="0" y="0"/>
          <a:chExt cx="0" cy="0"/>
        </a:xfrm>
      </p:grpSpPr>
      <p:sp>
        <p:nvSpPr>
          <p:cNvPr id="52" name="Google Shape;52;p13"/>
          <p:cNvSpPr txBox="1">
            <a:spLocks noGrp="1"/>
          </p:cNvSpPr>
          <p:nvPr>
            <p:ph type="title"/>
          </p:nvPr>
        </p:nvSpPr>
        <p:spPr>
          <a:xfrm>
            <a:off x="457200" y="231553"/>
            <a:ext cx="7766100" cy="8628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3" name="Google Shape;53;p13"/>
          <p:cNvSpPr txBox="1">
            <a:spLocks noGrp="1"/>
          </p:cNvSpPr>
          <p:nvPr>
            <p:ph type="body" idx="1"/>
          </p:nvPr>
        </p:nvSpPr>
        <p:spPr>
          <a:xfrm>
            <a:off x="457200" y="1512694"/>
            <a:ext cx="7740600" cy="2467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rgbClr val="2D637F"/>
              </a:buClr>
              <a:buSzPts val="1800"/>
              <a:buChar char="●"/>
              <a:defRPr/>
            </a:lvl1pPr>
            <a:lvl2pPr marL="914400" lvl="1" indent="-342900" algn="l" rtl="0">
              <a:spcBef>
                <a:spcPts val="1600"/>
              </a:spcBef>
              <a:spcAft>
                <a:spcPts val="0"/>
              </a:spcAft>
              <a:buClr>
                <a:srgbClr val="2D637F"/>
              </a:buClr>
              <a:buSzPts val="1800"/>
              <a:buChar char="○"/>
              <a:defRPr/>
            </a:lvl2pPr>
            <a:lvl3pPr marL="1371600" lvl="2" indent="-342900" algn="l" rtl="0">
              <a:spcBef>
                <a:spcPts val="1600"/>
              </a:spcBef>
              <a:spcAft>
                <a:spcPts val="0"/>
              </a:spcAft>
              <a:buClr>
                <a:srgbClr val="2D637F"/>
              </a:buClr>
              <a:buSzPts val="1800"/>
              <a:buChar char="■"/>
              <a:defRPr/>
            </a:lvl3pPr>
            <a:lvl4pPr marL="1828800" lvl="3" indent="-342900" algn="l" rtl="0">
              <a:spcBef>
                <a:spcPts val="1600"/>
              </a:spcBef>
              <a:spcAft>
                <a:spcPts val="0"/>
              </a:spcAft>
              <a:buClr>
                <a:srgbClr val="2D637F"/>
              </a:buClr>
              <a:buSzPts val="1800"/>
              <a:buChar char="●"/>
              <a:defRPr/>
            </a:lvl4pPr>
            <a:lvl5pPr marL="2286000" lvl="4" indent="-342900" algn="l" rtl="0">
              <a:spcBef>
                <a:spcPts val="1600"/>
              </a:spcBef>
              <a:spcAft>
                <a:spcPts val="0"/>
              </a:spcAft>
              <a:buClr>
                <a:srgbClr val="2D637F"/>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54" name="Google Shape;54;p13"/>
          <p:cNvSpPr txBox="1">
            <a:spLocks noGrp="1"/>
          </p:cNvSpPr>
          <p:nvPr>
            <p:ph type="sldNum" idx="12"/>
          </p:nvPr>
        </p:nvSpPr>
        <p:spPr>
          <a:xfrm>
            <a:off x="8548759" y="4840170"/>
            <a:ext cx="548700" cy="393600"/>
          </a:xfrm>
          <a:prstGeom prst="rect">
            <a:avLst/>
          </a:prstGeom>
        </p:spPr>
        <p:txBody>
          <a:bodyPr spcFirstLastPara="1" wrap="square" lIns="91425" tIns="91425" rIns="91425" bIns="91425" anchor="t"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5"/>
        <p:cNvGrpSpPr/>
        <p:nvPr/>
      </p:nvGrpSpPr>
      <p:grpSpPr>
        <a:xfrm>
          <a:off x="0" y="0"/>
          <a:ext cx="0" cy="0"/>
          <a:chOff x="0" y="0"/>
          <a:chExt cx="0" cy="0"/>
        </a:xfrm>
      </p:grpSpPr>
      <p:sp>
        <p:nvSpPr>
          <p:cNvPr id="56" name="Google Shape;56;p14"/>
          <p:cNvSpPr txBox="1">
            <a:spLocks noGrp="1"/>
          </p:cNvSpPr>
          <p:nvPr>
            <p:ph type="title"/>
          </p:nvPr>
        </p:nvSpPr>
        <p:spPr>
          <a:xfrm>
            <a:off x="457201" y="211322"/>
            <a:ext cx="7464300" cy="8574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7" name="Google Shape;57;p14"/>
          <p:cNvSpPr txBox="1">
            <a:spLocks noGrp="1"/>
          </p:cNvSpPr>
          <p:nvPr>
            <p:ph type="body" idx="1"/>
          </p:nvPr>
        </p:nvSpPr>
        <p:spPr>
          <a:xfrm>
            <a:off x="457201" y="1378333"/>
            <a:ext cx="37179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lvl1pPr>
            <a:lvl2pPr marL="914400" lvl="1" indent="-317500" algn="l" rtl="0">
              <a:spcBef>
                <a:spcPts val="1600"/>
              </a:spcBef>
              <a:spcAft>
                <a:spcPts val="0"/>
              </a:spcAft>
              <a:buClr>
                <a:srgbClr val="2D637F"/>
              </a:buClr>
              <a:buSzPts val="1400"/>
              <a:buChar char="○"/>
              <a:defRPr sz="1400"/>
            </a:lvl2pPr>
            <a:lvl3pPr marL="1371600" lvl="2" indent="-317500" algn="l" rtl="0">
              <a:spcBef>
                <a:spcPts val="1600"/>
              </a:spcBef>
              <a:spcAft>
                <a:spcPts val="0"/>
              </a:spcAft>
              <a:buClr>
                <a:srgbClr val="2D637F"/>
              </a:buClr>
              <a:buSzPts val="1400"/>
              <a:buChar char="■"/>
              <a:defRPr sz="1400"/>
            </a:lvl3pPr>
            <a:lvl4pPr marL="1828800" lvl="3" indent="-317500" algn="l" rtl="0">
              <a:spcBef>
                <a:spcPts val="1600"/>
              </a:spcBef>
              <a:spcAft>
                <a:spcPts val="0"/>
              </a:spcAft>
              <a:buClr>
                <a:srgbClr val="2D637F"/>
              </a:buClr>
              <a:buSzPts val="1400"/>
              <a:buChar char="●"/>
              <a:defRPr sz="1400"/>
            </a:lvl4pPr>
            <a:lvl5pPr marL="2286000" lvl="4" indent="-317500" algn="l" rtl="0">
              <a:spcBef>
                <a:spcPts val="1600"/>
              </a:spcBef>
              <a:spcAft>
                <a:spcPts val="0"/>
              </a:spcAft>
              <a:buClr>
                <a:srgbClr val="2D637F"/>
              </a:buClr>
              <a:buSzPts val="1400"/>
              <a:buChar char="○"/>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8" name="Google Shape;58;p14"/>
          <p:cNvSpPr txBox="1">
            <a:spLocks noGrp="1"/>
          </p:cNvSpPr>
          <p:nvPr>
            <p:ph type="body" idx="2"/>
          </p:nvPr>
        </p:nvSpPr>
        <p:spPr>
          <a:xfrm>
            <a:off x="4175125" y="1378333"/>
            <a:ext cx="3746400" cy="2783400"/>
          </a:xfrm>
          <a:prstGeom prst="rect">
            <a:avLst/>
          </a:prstGeom>
          <a:noFill/>
          <a:ln>
            <a:noFill/>
          </a:ln>
        </p:spPr>
        <p:txBody>
          <a:bodyPr spcFirstLastPara="1" wrap="square" lIns="91425" tIns="45700" rIns="91425" bIns="45700" anchor="t" anchorCtr="0">
            <a:noAutofit/>
          </a:bodyPr>
          <a:lstStyle>
            <a:lvl1pPr marL="457200" lvl="0" indent="-317500" algn="l" rtl="0">
              <a:spcBef>
                <a:spcPts val="440"/>
              </a:spcBef>
              <a:spcAft>
                <a:spcPts val="0"/>
              </a:spcAft>
              <a:buClr>
                <a:srgbClr val="2D637F"/>
              </a:buClr>
              <a:buSzPts val="1400"/>
              <a:buChar char="●"/>
              <a:defRPr sz="1400">
                <a:solidFill>
                  <a:srgbClr val="2D637F"/>
                </a:solidFill>
              </a:defRPr>
            </a:lvl1pPr>
            <a:lvl2pPr marL="914400" lvl="1" indent="-317500" algn="l" rtl="0">
              <a:spcBef>
                <a:spcPts val="1600"/>
              </a:spcBef>
              <a:spcAft>
                <a:spcPts val="0"/>
              </a:spcAft>
              <a:buClr>
                <a:srgbClr val="2D637F"/>
              </a:buClr>
              <a:buSzPts val="1400"/>
              <a:buChar char="○"/>
              <a:defRPr sz="1400">
                <a:solidFill>
                  <a:srgbClr val="2D637F"/>
                </a:solidFill>
              </a:defRPr>
            </a:lvl2pPr>
            <a:lvl3pPr marL="1371600" lvl="2" indent="-317500" algn="l" rtl="0">
              <a:spcBef>
                <a:spcPts val="1600"/>
              </a:spcBef>
              <a:spcAft>
                <a:spcPts val="0"/>
              </a:spcAft>
              <a:buClr>
                <a:srgbClr val="2D637F"/>
              </a:buClr>
              <a:buSzPts val="1400"/>
              <a:buChar char="■"/>
              <a:defRPr sz="1400">
                <a:solidFill>
                  <a:srgbClr val="2D637F"/>
                </a:solidFill>
              </a:defRPr>
            </a:lvl3pPr>
            <a:lvl4pPr marL="1828800" lvl="3" indent="-317500" algn="l" rtl="0">
              <a:spcBef>
                <a:spcPts val="1600"/>
              </a:spcBef>
              <a:spcAft>
                <a:spcPts val="0"/>
              </a:spcAft>
              <a:buClr>
                <a:srgbClr val="2D637F"/>
              </a:buClr>
              <a:buSzPts val="1400"/>
              <a:buChar char="●"/>
              <a:defRPr sz="1400">
                <a:solidFill>
                  <a:srgbClr val="2D637F"/>
                </a:solidFill>
              </a:defRPr>
            </a:lvl4pPr>
            <a:lvl5pPr marL="2286000" lvl="4" indent="-317500" algn="l" rtl="0">
              <a:spcBef>
                <a:spcPts val="1600"/>
              </a:spcBef>
              <a:spcAft>
                <a:spcPts val="0"/>
              </a:spcAft>
              <a:buClr>
                <a:srgbClr val="2D637F"/>
              </a:buClr>
              <a:buSzPts val="1400"/>
              <a:buChar char="○"/>
              <a:defRPr>
                <a:solidFill>
                  <a:srgbClr val="2D637F"/>
                </a:solidFill>
              </a:defRPr>
            </a:lvl5pPr>
            <a:lvl6pPr marL="2743200" lvl="5" indent="-317500" algn="l" rtl="0">
              <a:spcBef>
                <a:spcPts val="1600"/>
              </a:spcBef>
              <a:spcAft>
                <a:spcPts val="0"/>
              </a:spcAft>
              <a:buClr>
                <a:schemeClr val="dk1"/>
              </a:buClr>
              <a:buSzPts val="1400"/>
              <a:buChar char="■"/>
              <a:defRPr sz="1400"/>
            </a:lvl6pPr>
            <a:lvl7pPr marL="3200400" lvl="6" indent="-317500" algn="l" rtl="0">
              <a:spcBef>
                <a:spcPts val="1600"/>
              </a:spcBef>
              <a:spcAft>
                <a:spcPts val="0"/>
              </a:spcAft>
              <a:buClr>
                <a:schemeClr val="dk1"/>
              </a:buClr>
              <a:buSzPts val="1400"/>
              <a:buChar char="●"/>
              <a:defRPr sz="1400"/>
            </a:lvl7pPr>
            <a:lvl8pPr marL="3657600" lvl="7" indent="-317500" algn="l" rtl="0">
              <a:spcBef>
                <a:spcPts val="1600"/>
              </a:spcBef>
              <a:spcAft>
                <a:spcPts val="0"/>
              </a:spcAft>
              <a:buClr>
                <a:schemeClr val="dk1"/>
              </a:buClr>
              <a:buSzPts val="1400"/>
              <a:buChar char="○"/>
              <a:defRPr sz="1400"/>
            </a:lvl8pPr>
            <a:lvl9pPr marL="4114800" lvl="8" indent="-317500" algn="l" rtl="0">
              <a:spcBef>
                <a:spcPts val="1600"/>
              </a:spcBef>
              <a:spcAft>
                <a:spcPts val="1600"/>
              </a:spcAft>
              <a:buClr>
                <a:schemeClr val="dk1"/>
              </a:buClr>
              <a:buSzPts val="1400"/>
              <a:buChar char="■"/>
              <a:defRPr sz="1400"/>
            </a:lvl9pPr>
          </a:lstStyle>
          <a:p>
            <a:endParaRPr/>
          </a:p>
        </p:txBody>
      </p:sp>
      <p:sp>
        <p:nvSpPr>
          <p:cNvPr id="59" name="Google Shape;59;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4"/>
          <p:cNvSpPr txBox="1">
            <a:spLocks noGrp="1"/>
          </p:cNvSpPr>
          <p:nvPr>
            <p:ph type="body" idx="1"/>
          </p:nvPr>
        </p:nvSpPr>
        <p:spPr>
          <a:xfrm>
            <a:off x="311700" y="1762125"/>
            <a:ext cx="8520600" cy="28068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1016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Georgia"/>
              <a:buNone/>
              <a:defRPr sz="2800" b="1">
                <a:solidFill>
                  <a:schemeClr val="dk1"/>
                </a:solidFill>
                <a:latin typeface="Georgia"/>
                <a:ea typeface="Georgia"/>
                <a:cs typeface="Georgia"/>
                <a:sym typeface="Georgia"/>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a:endParaRPr/>
          </a:p>
        </p:txBody>
      </p:sp>
      <p:sp>
        <p:nvSpPr>
          <p:cNvPr id="7" name="Google Shape;7;p1"/>
          <p:cNvSpPr txBox="1">
            <a:spLocks noGrp="1"/>
          </p:cNvSpPr>
          <p:nvPr>
            <p:ph type="body" idx="1"/>
          </p:nvPr>
        </p:nvSpPr>
        <p:spPr>
          <a:xfrm>
            <a:off x="311700" y="1762125"/>
            <a:ext cx="8520600" cy="28068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Lucida Sans"/>
              <a:buChar char="●"/>
              <a:defRPr sz="1800">
                <a:solidFill>
                  <a:schemeClr val="dk2"/>
                </a:solidFill>
                <a:latin typeface="Lucida Sans"/>
                <a:ea typeface="Lucida Sans"/>
                <a:cs typeface="Lucida Sans"/>
                <a:sym typeface="Lucida Sans"/>
              </a:defRPr>
            </a:lvl1pPr>
            <a:lvl2pPr marL="914400" lvl="1"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2pPr>
            <a:lvl3pPr marL="1371600" lvl="2"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3pPr>
            <a:lvl4pPr marL="1828800" lvl="3"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4pPr>
            <a:lvl5pPr marL="2286000" lvl="4"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5pPr>
            <a:lvl6pPr marL="2743200" lvl="5"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6pPr>
            <a:lvl7pPr marL="3200400" lvl="6"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7pPr>
            <a:lvl8pPr marL="3657600" lvl="7" indent="-3175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8pPr>
            <a:lvl9pPr marL="4114800" lvl="8" indent="-317500" rtl="0">
              <a:lnSpc>
                <a:spcPct val="115000"/>
              </a:lnSpc>
              <a:spcBef>
                <a:spcPts val="1600"/>
              </a:spcBef>
              <a:spcAft>
                <a:spcPts val="1600"/>
              </a:spcAft>
              <a:buClr>
                <a:schemeClr val="dk2"/>
              </a:buClr>
              <a:buSzPts val="1400"/>
              <a:buFont typeface="Lucida Sans"/>
              <a:buChar char="■"/>
              <a:defRPr>
                <a:solidFill>
                  <a:schemeClr val="dk2"/>
                </a:solidFill>
                <a:latin typeface="Lucida Sans"/>
                <a:ea typeface="Lucida Sans"/>
                <a:cs typeface="Lucida Sans"/>
                <a:sym typeface="Lucida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441550" y="1071750"/>
            <a:ext cx="87024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800">
              <a:solidFill>
                <a:schemeClr val="dk2"/>
              </a:solidFill>
              <a:latin typeface="Lucida Sans"/>
              <a:ea typeface="Lucida Sans"/>
              <a:cs typeface="Lucida Sans"/>
              <a:sym typeface="Lucida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ctrTitle"/>
          </p:nvPr>
        </p:nvSpPr>
        <p:spPr>
          <a:xfrm>
            <a:off x="311700" y="1864475"/>
            <a:ext cx="8520600" cy="93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a:t>Stock Prediction Using ML Tools</a:t>
            </a:r>
            <a:endParaRPr sz="4400"/>
          </a:p>
        </p:txBody>
      </p:sp>
      <p:sp>
        <p:nvSpPr>
          <p:cNvPr id="65" name="Google Shape;65;p15"/>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Harnessing the Power of Social Media</a:t>
            </a:r>
            <a:endParaRPr/>
          </a:p>
        </p:txBody>
      </p:sp>
      <p:sp>
        <p:nvSpPr>
          <p:cNvPr id="66" name="Google Shape;66;p15"/>
          <p:cNvSpPr txBox="1"/>
          <p:nvPr/>
        </p:nvSpPr>
        <p:spPr>
          <a:xfrm>
            <a:off x="2328300" y="3581625"/>
            <a:ext cx="4487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666666"/>
                </a:solidFill>
              </a:rPr>
              <a:t>Tori Davis, Dominic Lim, Ria Mahajan, Javier Rondon</a:t>
            </a:r>
            <a:endParaRPr>
              <a:solidFill>
                <a:srgbClr val="666666"/>
              </a:solidFill>
            </a:endParaRPr>
          </a:p>
        </p:txBody>
      </p:sp>
      <p:pic>
        <p:nvPicPr>
          <p:cNvPr id="67" name="Google Shape;67;p15"/>
          <p:cNvPicPr preferRelativeResize="0"/>
          <p:nvPr/>
        </p:nvPicPr>
        <p:blipFill>
          <a:blip r:embed="rId3">
            <a:alphaModFix/>
          </a:blip>
          <a:stretch>
            <a:fillRect/>
          </a:stretch>
        </p:blipFill>
        <p:spPr>
          <a:xfrm>
            <a:off x="3762600" y="65800"/>
            <a:ext cx="1345900" cy="127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pic>
        <p:nvPicPr>
          <p:cNvPr id="132" name="Google Shape;132;p24"/>
          <p:cNvPicPr preferRelativeResize="0"/>
          <p:nvPr/>
        </p:nvPicPr>
        <p:blipFill rotWithShape="1">
          <a:blip r:embed="rId3">
            <a:alphaModFix/>
          </a:blip>
          <a:srcRect b="40398"/>
          <a:stretch/>
        </p:blipFill>
        <p:spPr>
          <a:xfrm>
            <a:off x="0" y="0"/>
            <a:ext cx="5947250" cy="2884025"/>
          </a:xfrm>
          <a:prstGeom prst="rect">
            <a:avLst/>
          </a:prstGeom>
          <a:noFill/>
          <a:ln>
            <a:noFill/>
          </a:ln>
        </p:spPr>
      </p:pic>
      <p:pic>
        <p:nvPicPr>
          <p:cNvPr id="133" name="Google Shape;133;p24"/>
          <p:cNvPicPr preferRelativeResize="0"/>
          <p:nvPr/>
        </p:nvPicPr>
        <p:blipFill rotWithShape="1">
          <a:blip r:embed="rId3">
            <a:alphaModFix/>
          </a:blip>
          <a:srcRect t="59604"/>
          <a:stretch/>
        </p:blipFill>
        <p:spPr>
          <a:xfrm>
            <a:off x="3422875" y="2764850"/>
            <a:ext cx="5734174" cy="1884625"/>
          </a:xfrm>
          <a:prstGeom prst="rect">
            <a:avLst/>
          </a:prstGeom>
          <a:noFill/>
          <a:ln>
            <a:noFill/>
          </a:ln>
        </p:spPr>
      </p:pic>
      <p:graphicFrame>
        <p:nvGraphicFramePr>
          <p:cNvPr id="134" name="Google Shape;134;p24"/>
          <p:cNvGraphicFramePr/>
          <p:nvPr/>
        </p:nvGraphicFramePr>
        <p:xfrm>
          <a:off x="6629700" y="742775"/>
          <a:ext cx="3000000" cy="3000000"/>
        </p:xfrm>
        <a:graphic>
          <a:graphicData uri="http://schemas.openxmlformats.org/drawingml/2006/table">
            <a:tbl>
              <a:tblPr>
                <a:noFill/>
                <a:tableStyleId>{7AF2444C-DCA7-4916-92F9-091FA5C83E52}</a:tableStyleId>
              </a:tblPr>
              <a:tblGrid>
                <a:gridCol w="539350"/>
                <a:gridCol w="1416750"/>
              </a:tblGrid>
              <a:tr h="335225">
                <a:tc>
                  <a:txBody>
                    <a:bodyPr/>
                    <a:lstStyle/>
                    <a:p>
                      <a:pPr marL="0" lvl="0" indent="0" algn="l" rtl="0">
                        <a:spcBef>
                          <a:spcPts val="0"/>
                        </a:spcBef>
                        <a:spcAft>
                          <a:spcPts val="0"/>
                        </a:spcAft>
                        <a:buNone/>
                      </a:pPr>
                      <a:r>
                        <a:rPr lang="en" sz="1000" b="1"/>
                        <a:t>Color</a:t>
                      </a:r>
                      <a:endParaRPr sz="1000" b="1"/>
                    </a:p>
                  </a:txBody>
                  <a:tcPr marL="91425" marR="91425" marT="91425" marB="91425"/>
                </a:tc>
                <a:tc>
                  <a:txBody>
                    <a:bodyPr/>
                    <a:lstStyle/>
                    <a:p>
                      <a:pPr marL="0" lvl="0" indent="0" algn="l" rtl="0">
                        <a:spcBef>
                          <a:spcPts val="0"/>
                        </a:spcBef>
                        <a:spcAft>
                          <a:spcPts val="0"/>
                        </a:spcAft>
                        <a:buNone/>
                      </a:pPr>
                      <a:r>
                        <a:rPr lang="en" sz="1000" b="1"/>
                        <a:t>Milestone</a:t>
                      </a:r>
                      <a:endParaRPr sz="1000" b="1"/>
                    </a:p>
                  </a:txBody>
                  <a:tcPr marL="91425" marR="91425" marT="91425" marB="91425"/>
                </a:tc>
              </a:tr>
              <a:tr h="335300">
                <a:tc>
                  <a:txBody>
                    <a:bodyPr/>
                    <a:lstStyle/>
                    <a:p>
                      <a:pPr marL="0" lvl="0" indent="0" algn="l" rtl="0">
                        <a:spcBef>
                          <a:spcPts val="0"/>
                        </a:spcBef>
                        <a:spcAft>
                          <a:spcPts val="0"/>
                        </a:spcAft>
                        <a:buNone/>
                      </a:pPr>
                      <a:r>
                        <a:rPr lang="en" sz="1000"/>
                        <a:t>Blue</a:t>
                      </a:r>
                      <a:endParaRPr sz="1000"/>
                    </a:p>
                  </a:txBody>
                  <a:tcPr marL="91425" marR="91425" marT="91425" marB="91425">
                    <a:solidFill>
                      <a:srgbClr val="C9DAF8"/>
                    </a:solidFill>
                  </a:tcPr>
                </a:tc>
                <a:tc>
                  <a:txBody>
                    <a:bodyPr/>
                    <a:lstStyle/>
                    <a:p>
                      <a:pPr marL="0" lvl="0" indent="0" algn="l" rtl="0">
                        <a:spcBef>
                          <a:spcPts val="0"/>
                        </a:spcBef>
                        <a:spcAft>
                          <a:spcPts val="0"/>
                        </a:spcAft>
                        <a:buNone/>
                      </a:pPr>
                      <a:r>
                        <a:rPr lang="en" sz="1000"/>
                        <a:t>Positive Returns</a:t>
                      </a:r>
                      <a:endParaRPr sz="1000"/>
                    </a:p>
                  </a:txBody>
                  <a:tcPr marL="91425" marR="91425" marT="91425" marB="91425">
                    <a:solidFill>
                      <a:srgbClr val="C9DAF8"/>
                    </a:solidFill>
                  </a:tcPr>
                </a:tc>
              </a:tr>
              <a:tr h="335300">
                <a:tc>
                  <a:txBody>
                    <a:bodyPr/>
                    <a:lstStyle/>
                    <a:p>
                      <a:pPr marL="0" lvl="0" indent="0" algn="l" rtl="0">
                        <a:spcBef>
                          <a:spcPts val="0"/>
                        </a:spcBef>
                        <a:spcAft>
                          <a:spcPts val="0"/>
                        </a:spcAft>
                        <a:buNone/>
                      </a:pPr>
                      <a:r>
                        <a:rPr lang="en" sz="1000"/>
                        <a:t>Red</a:t>
                      </a:r>
                      <a:endParaRPr sz="1000"/>
                    </a:p>
                  </a:txBody>
                  <a:tcPr marL="91425" marR="91425" marT="91425" marB="91425">
                    <a:solidFill>
                      <a:srgbClr val="F4CCCC"/>
                    </a:solidFill>
                  </a:tcPr>
                </a:tc>
                <a:tc>
                  <a:txBody>
                    <a:bodyPr/>
                    <a:lstStyle/>
                    <a:p>
                      <a:pPr marL="0" lvl="0" indent="0" algn="l" rtl="0">
                        <a:spcBef>
                          <a:spcPts val="0"/>
                        </a:spcBef>
                        <a:spcAft>
                          <a:spcPts val="0"/>
                        </a:spcAft>
                        <a:buNone/>
                      </a:pPr>
                      <a:r>
                        <a:rPr lang="en" sz="1000"/>
                        <a:t>Negative Returns</a:t>
                      </a:r>
                      <a:endParaRPr sz="1000"/>
                    </a:p>
                  </a:txBody>
                  <a:tcPr marL="91425" marR="91425" marT="91425" marB="91425">
                    <a:solidFill>
                      <a:srgbClr val="F4CCCC"/>
                    </a:solidFill>
                  </a:tcPr>
                </a:tc>
              </a:tr>
            </a:tbl>
          </a:graphicData>
        </a:graphic>
      </p:graphicFrame>
      <p:sp>
        <p:nvSpPr>
          <p:cNvPr id="135" name="Google Shape;135;p24"/>
          <p:cNvSpPr txBox="1"/>
          <p:nvPr/>
        </p:nvSpPr>
        <p:spPr>
          <a:xfrm>
            <a:off x="6317750" y="181925"/>
            <a:ext cx="258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latin typeface="Georgia"/>
                <a:ea typeface="Georgia"/>
                <a:cs typeface="Georgia"/>
                <a:sym typeface="Georgia"/>
              </a:rPr>
              <a:t>TSLA Milestones</a:t>
            </a:r>
            <a:endParaRPr sz="1900" b="1">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AAPL Sentiment Correlation</a:t>
            </a:r>
            <a:endParaRPr/>
          </a:p>
        </p:txBody>
      </p:sp>
      <p:sp>
        <p:nvSpPr>
          <p:cNvPr id="141" name="Google Shape;141;p25"/>
          <p:cNvSpPr txBox="1">
            <a:spLocks noGrp="1"/>
          </p:cNvSpPr>
          <p:nvPr>
            <p:ph type="body" idx="1"/>
          </p:nvPr>
        </p:nvSpPr>
        <p:spPr>
          <a:xfrm>
            <a:off x="311700" y="1762125"/>
            <a:ext cx="3393300" cy="1530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Apple was relatively more stable than Tesla</a:t>
            </a:r>
            <a:endParaRPr/>
          </a:p>
          <a:p>
            <a:pPr marL="914400" lvl="1" indent="-317500" algn="l" rtl="0">
              <a:spcBef>
                <a:spcPts val="0"/>
              </a:spcBef>
              <a:spcAft>
                <a:spcPts val="0"/>
              </a:spcAft>
              <a:buSzPts val="1400"/>
              <a:buChar char="○"/>
            </a:pPr>
            <a:r>
              <a:rPr lang="en"/>
              <a:t>Decreases were related to larger market</a:t>
            </a:r>
            <a:endParaRPr/>
          </a:p>
          <a:p>
            <a:pPr marL="0" lvl="0" indent="0" algn="l" rtl="0">
              <a:spcBef>
                <a:spcPts val="0"/>
              </a:spcBef>
              <a:spcAft>
                <a:spcPts val="0"/>
              </a:spcAft>
              <a:buNone/>
            </a:pPr>
            <a:endParaRPr/>
          </a:p>
        </p:txBody>
      </p:sp>
      <p:graphicFrame>
        <p:nvGraphicFramePr>
          <p:cNvPr id="142" name="Google Shape;142;p25"/>
          <p:cNvGraphicFramePr/>
          <p:nvPr/>
        </p:nvGraphicFramePr>
        <p:xfrm>
          <a:off x="3705000" y="1362275"/>
          <a:ext cx="3000000" cy="3000000"/>
        </p:xfrm>
        <a:graphic>
          <a:graphicData uri="http://schemas.openxmlformats.org/drawingml/2006/table">
            <a:tbl>
              <a:tblPr>
                <a:noFill/>
                <a:tableStyleId>{0EFF166F-47B9-4FEB-ABCA-7BE0CF1BF90C}</a:tableStyleId>
              </a:tblPr>
              <a:tblGrid>
                <a:gridCol w="1431400"/>
                <a:gridCol w="1142225"/>
                <a:gridCol w="2599675"/>
              </a:tblGrid>
              <a:tr h="24067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Date</a:t>
                      </a:r>
                      <a:endParaRPr sz="1100" b="1">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Direction Change</a:t>
                      </a:r>
                      <a:endParaRPr sz="1100" b="1">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Reason</a:t>
                      </a:r>
                      <a:endParaRPr sz="1100" b="1">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2019-06-07</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Stock was undervalued</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2020-03-24</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Covid response - support online learning</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2020-07-31</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Stock split announcement</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2020-08-21</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Stock split FAQ shared with investors</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2020-09-03</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Market down</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2020-09-08</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Tech bubble crashing</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2020-10-12</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c>
                  <a:txBody>
                    <a:bodyPr/>
                    <a:lstStyle/>
                    <a:p>
                      <a:pPr marL="0" marR="0" lvl="0" indent="0" algn="ctr" rtl="0">
                        <a:lnSpc>
                          <a:spcPct val="115000"/>
                        </a:lnSpc>
                        <a:spcBef>
                          <a:spcPts val="0"/>
                        </a:spcBef>
                        <a:spcAft>
                          <a:spcPts val="0"/>
                        </a:spcAft>
                        <a:buNone/>
                      </a:pPr>
                      <a:r>
                        <a:rPr lang="en" sz="1100">
                          <a:latin typeface="Calibri"/>
                          <a:ea typeface="Calibri"/>
                          <a:cs typeface="Calibri"/>
                          <a:sym typeface="Calibri"/>
                        </a:rPr>
                        <a:t>↑</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Iphone release</a:t>
                      </a:r>
                      <a:endParaRPr sz="1100">
                        <a:solidFill>
                          <a:srgbClr val="262626"/>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b="40205"/>
          <a:stretch/>
        </p:blipFill>
        <p:spPr>
          <a:xfrm>
            <a:off x="76200" y="0"/>
            <a:ext cx="5897326" cy="2893226"/>
          </a:xfrm>
          <a:prstGeom prst="rect">
            <a:avLst/>
          </a:prstGeom>
          <a:noFill/>
          <a:ln>
            <a:noFill/>
          </a:ln>
        </p:spPr>
      </p:pic>
      <p:pic>
        <p:nvPicPr>
          <p:cNvPr id="148" name="Google Shape;148;p26"/>
          <p:cNvPicPr preferRelativeResize="0"/>
          <p:nvPr/>
        </p:nvPicPr>
        <p:blipFill rotWithShape="1">
          <a:blip r:embed="rId3">
            <a:alphaModFix/>
          </a:blip>
          <a:srcRect t="59604"/>
          <a:stretch/>
        </p:blipFill>
        <p:spPr>
          <a:xfrm>
            <a:off x="3457400" y="2740825"/>
            <a:ext cx="5686601" cy="1884826"/>
          </a:xfrm>
          <a:prstGeom prst="rect">
            <a:avLst/>
          </a:prstGeom>
          <a:noFill/>
          <a:ln>
            <a:noFill/>
          </a:ln>
        </p:spPr>
      </p:pic>
      <p:graphicFrame>
        <p:nvGraphicFramePr>
          <p:cNvPr id="149" name="Google Shape;149;p26"/>
          <p:cNvGraphicFramePr/>
          <p:nvPr/>
        </p:nvGraphicFramePr>
        <p:xfrm>
          <a:off x="6629700" y="742775"/>
          <a:ext cx="3000000" cy="3000000"/>
        </p:xfrm>
        <a:graphic>
          <a:graphicData uri="http://schemas.openxmlformats.org/drawingml/2006/table">
            <a:tbl>
              <a:tblPr>
                <a:noFill/>
                <a:tableStyleId>{7AF2444C-DCA7-4916-92F9-091FA5C83E52}</a:tableStyleId>
              </a:tblPr>
              <a:tblGrid>
                <a:gridCol w="539350"/>
                <a:gridCol w="1416750"/>
              </a:tblGrid>
              <a:tr h="335225">
                <a:tc>
                  <a:txBody>
                    <a:bodyPr/>
                    <a:lstStyle/>
                    <a:p>
                      <a:pPr marL="0" lvl="0" indent="0" algn="l" rtl="0">
                        <a:spcBef>
                          <a:spcPts val="0"/>
                        </a:spcBef>
                        <a:spcAft>
                          <a:spcPts val="0"/>
                        </a:spcAft>
                        <a:buNone/>
                      </a:pPr>
                      <a:r>
                        <a:rPr lang="en" sz="1000" b="1"/>
                        <a:t>Color</a:t>
                      </a:r>
                      <a:endParaRPr sz="1000" b="1"/>
                    </a:p>
                  </a:txBody>
                  <a:tcPr marL="91425" marR="91425" marT="91425" marB="91425"/>
                </a:tc>
                <a:tc>
                  <a:txBody>
                    <a:bodyPr/>
                    <a:lstStyle/>
                    <a:p>
                      <a:pPr marL="0" lvl="0" indent="0" algn="l" rtl="0">
                        <a:spcBef>
                          <a:spcPts val="0"/>
                        </a:spcBef>
                        <a:spcAft>
                          <a:spcPts val="0"/>
                        </a:spcAft>
                        <a:buNone/>
                      </a:pPr>
                      <a:r>
                        <a:rPr lang="en" sz="1000" b="1"/>
                        <a:t>Milestone</a:t>
                      </a:r>
                      <a:endParaRPr sz="1000" b="1"/>
                    </a:p>
                  </a:txBody>
                  <a:tcPr marL="91425" marR="91425" marT="91425" marB="91425"/>
                </a:tc>
              </a:tr>
              <a:tr h="335300">
                <a:tc>
                  <a:txBody>
                    <a:bodyPr/>
                    <a:lstStyle/>
                    <a:p>
                      <a:pPr marL="0" lvl="0" indent="0" algn="l" rtl="0">
                        <a:spcBef>
                          <a:spcPts val="0"/>
                        </a:spcBef>
                        <a:spcAft>
                          <a:spcPts val="0"/>
                        </a:spcAft>
                        <a:buNone/>
                      </a:pPr>
                      <a:r>
                        <a:rPr lang="en" sz="1000"/>
                        <a:t>Blue</a:t>
                      </a:r>
                      <a:endParaRPr sz="1000"/>
                    </a:p>
                  </a:txBody>
                  <a:tcPr marL="91425" marR="91425" marT="91425" marB="91425">
                    <a:solidFill>
                      <a:srgbClr val="C9DAF8"/>
                    </a:solidFill>
                  </a:tcPr>
                </a:tc>
                <a:tc>
                  <a:txBody>
                    <a:bodyPr/>
                    <a:lstStyle/>
                    <a:p>
                      <a:pPr marL="0" lvl="0" indent="0" algn="l" rtl="0">
                        <a:spcBef>
                          <a:spcPts val="0"/>
                        </a:spcBef>
                        <a:spcAft>
                          <a:spcPts val="0"/>
                        </a:spcAft>
                        <a:buNone/>
                      </a:pPr>
                      <a:r>
                        <a:rPr lang="en" sz="1000"/>
                        <a:t>Positive Returns</a:t>
                      </a:r>
                      <a:endParaRPr sz="1000"/>
                    </a:p>
                  </a:txBody>
                  <a:tcPr marL="91425" marR="91425" marT="91425" marB="91425">
                    <a:solidFill>
                      <a:srgbClr val="C9DAF8"/>
                    </a:solidFill>
                  </a:tcPr>
                </a:tc>
              </a:tr>
              <a:tr h="335300">
                <a:tc>
                  <a:txBody>
                    <a:bodyPr/>
                    <a:lstStyle/>
                    <a:p>
                      <a:pPr marL="0" lvl="0" indent="0" algn="l" rtl="0">
                        <a:spcBef>
                          <a:spcPts val="0"/>
                        </a:spcBef>
                        <a:spcAft>
                          <a:spcPts val="0"/>
                        </a:spcAft>
                        <a:buNone/>
                      </a:pPr>
                      <a:r>
                        <a:rPr lang="en" sz="1000"/>
                        <a:t>Red</a:t>
                      </a:r>
                      <a:endParaRPr sz="1000"/>
                    </a:p>
                  </a:txBody>
                  <a:tcPr marL="91425" marR="91425" marT="91425" marB="91425">
                    <a:solidFill>
                      <a:srgbClr val="F4CCCC"/>
                    </a:solidFill>
                  </a:tcPr>
                </a:tc>
                <a:tc>
                  <a:txBody>
                    <a:bodyPr/>
                    <a:lstStyle/>
                    <a:p>
                      <a:pPr marL="0" lvl="0" indent="0" algn="l" rtl="0">
                        <a:spcBef>
                          <a:spcPts val="0"/>
                        </a:spcBef>
                        <a:spcAft>
                          <a:spcPts val="0"/>
                        </a:spcAft>
                        <a:buNone/>
                      </a:pPr>
                      <a:r>
                        <a:rPr lang="en" sz="1000"/>
                        <a:t>Negative Returns</a:t>
                      </a:r>
                      <a:endParaRPr sz="1000"/>
                    </a:p>
                  </a:txBody>
                  <a:tcPr marL="91425" marR="91425" marT="91425" marB="91425">
                    <a:solidFill>
                      <a:srgbClr val="F4CCCC"/>
                    </a:solidFill>
                  </a:tcPr>
                </a:tc>
              </a:tr>
            </a:tbl>
          </a:graphicData>
        </a:graphic>
      </p:graphicFrame>
      <p:sp>
        <p:nvSpPr>
          <p:cNvPr id="150" name="Google Shape;150;p26"/>
          <p:cNvSpPr txBox="1"/>
          <p:nvPr/>
        </p:nvSpPr>
        <p:spPr>
          <a:xfrm>
            <a:off x="6317750" y="181925"/>
            <a:ext cx="2580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900" b="1">
                <a:latin typeface="Georgia"/>
                <a:ea typeface="Georgia"/>
                <a:cs typeface="Georgia"/>
                <a:sym typeface="Georgia"/>
              </a:rPr>
              <a:t>AAPL Milestones</a:t>
            </a:r>
            <a:endParaRPr sz="1900" b="1">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short term memory (LSTM)</a:t>
            </a:r>
            <a:endParaRPr/>
          </a:p>
        </p:txBody>
      </p:sp>
      <p:sp>
        <p:nvSpPr>
          <p:cNvPr id="156" name="Google Shape;156;p27"/>
          <p:cNvSpPr txBox="1">
            <a:spLocks noGrp="1"/>
          </p:cNvSpPr>
          <p:nvPr>
            <p:ph type="body" idx="1"/>
          </p:nvPr>
        </p:nvSpPr>
        <p:spPr>
          <a:xfrm>
            <a:off x="311700" y="1533525"/>
            <a:ext cx="3430800" cy="28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a:t>a model that increases the memory of recurrent neural networks</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 sz="1600"/>
              <a:t>Recurrent neural networks hold short term memory in that they allow earlier determining information to be employed in the current neural networks</a:t>
            </a:r>
            <a:endParaRPr sz="1600"/>
          </a:p>
          <a:p>
            <a:pPr marL="0" lvl="0" indent="0" algn="l" rtl="0">
              <a:spcBef>
                <a:spcPts val="0"/>
              </a:spcBef>
              <a:spcAft>
                <a:spcPts val="0"/>
              </a:spcAft>
              <a:buNone/>
            </a:pPr>
            <a:endParaRPr sz="1600"/>
          </a:p>
          <a:p>
            <a:pPr marL="0" lvl="0" indent="0" algn="l" rtl="0">
              <a:spcBef>
                <a:spcPts val="0"/>
              </a:spcBef>
              <a:spcAft>
                <a:spcPts val="0"/>
              </a:spcAft>
              <a:buNone/>
            </a:pPr>
            <a:endParaRPr sz="1600"/>
          </a:p>
        </p:txBody>
      </p:sp>
      <p:pic>
        <p:nvPicPr>
          <p:cNvPr id="157" name="Google Shape;157;p27"/>
          <p:cNvPicPr preferRelativeResize="0"/>
          <p:nvPr/>
        </p:nvPicPr>
        <p:blipFill>
          <a:blip r:embed="rId3">
            <a:alphaModFix/>
          </a:blip>
          <a:stretch>
            <a:fillRect/>
          </a:stretch>
        </p:blipFill>
        <p:spPr>
          <a:xfrm>
            <a:off x="4805175" y="1096075"/>
            <a:ext cx="3240684" cy="337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Initial Findings</a:t>
            </a:r>
            <a:endParaRPr/>
          </a:p>
        </p:txBody>
      </p:sp>
      <p:sp>
        <p:nvSpPr>
          <p:cNvPr id="163" name="Google Shape;163;p2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What does the data look like?</a:t>
            </a:r>
            <a:endParaRPr/>
          </a:p>
          <a:p>
            <a:pPr marL="914400" lvl="1" indent="-304800" algn="l" rtl="0">
              <a:spcBef>
                <a:spcPts val="0"/>
              </a:spcBef>
              <a:spcAft>
                <a:spcPts val="0"/>
              </a:spcAft>
              <a:buSzPts val="1200"/>
              <a:buChar char="○"/>
            </a:pPr>
            <a:r>
              <a:rPr lang="en"/>
              <a:t>Trends</a:t>
            </a:r>
            <a:endParaRPr/>
          </a:p>
          <a:p>
            <a:pPr marL="457200" lvl="0" indent="-304800" algn="l" rtl="0">
              <a:spcBef>
                <a:spcPts val="0"/>
              </a:spcBef>
              <a:spcAft>
                <a:spcPts val="0"/>
              </a:spcAft>
              <a:buSzPts val="1200"/>
              <a:buChar char="●"/>
            </a:pPr>
            <a:r>
              <a:rPr lang="en"/>
              <a:t>Linking with Reddit Data</a:t>
            </a:r>
            <a:endParaRPr/>
          </a:p>
          <a:p>
            <a:pPr marL="914400" lvl="1" indent="-304800" algn="l" rtl="0">
              <a:spcBef>
                <a:spcPts val="0"/>
              </a:spcBef>
              <a:spcAft>
                <a:spcPts val="0"/>
              </a:spcAft>
              <a:buSzPts val="1200"/>
              <a:buChar char="○"/>
            </a:pPr>
            <a:r>
              <a:rPr lang="en"/>
              <a:t>Increased Sales</a:t>
            </a:r>
            <a:endParaRPr/>
          </a:p>
          <a:p>
            <a:pPr marL="914400" lvl="1" indent="-304800" algn="l" rtl="0">
              <a:spcBef>
                <a:spcPts val="0"/>
              </a:spcBef>
              <a:spcAft>
                <a:spcPts val="0"/>
              </a:spcAft>
              <a:buSzPts val="1200"/>
              <a:buChar char="○"/>
            </a:pPr>
            <a:r>
              <a:rPr lang="en"/>
              <a:t>Good Profits</a:t>
            </a:r>
            <a:endParaRPr/>
          </a:p>
          <a:p>
            <a:pPr marL="914400" lvl="1" indent="-304800" algn="l" rtl="0">
              <a:spcBef>
                <a:spcPts val="0"/>
              </a:spcBef>
              <a:spcAft>
                <a:spcPts val="0"/>
              </a:spcAft>
              <a:buSzPts val="1200"/>
              <a:buChar char="○"/>
            </a:pPr>
            <a:r>
              <a:rPr lang="en"/>
              <a:t>Stock Splits</a:t>
            </a:r>
            <a:endParaRPr/>
          </a:p>
          <a:p>
            <a:pPr marL="914400" lvl="0" indent="0" algn="l" rtl="0">
              <a:spcBef>
                <a:spcPts val="0"/>
              </a:spcBef>
              <a:spcAft>
                <a:spcPts val="0"/>
              </a:spcAft>
              <a:buNone/>
            </a:pPr>
            <a:endParaRPr/>
          </a:p>
          <a:p>
            <a:pPr marL="457200" lvl="0" indent="-304800" algn="l" rtl="0">
              <a:spcBef>
                <a:spcPts val="0"/>
              </a:spcBef>
              <a:spcAft>
                <a:spcPts val="0"/>
              </a:spcAft>
              <a:buSzPts val="1200"/>
              <a:buChar char="●"/>
            </a:pPr>
            <a:r>
              <a:rPr lang="en" b="1"/>
              <a:t>Starting off small:</a:t>
            </a:r>
            <a:r>
              <a:rPr lang="en"/>
              <a:t> Looking at predicted stock price and the actual stock price during time of COVID-19</a:t>
            </a:r>
            <a:endParaRPr/>
          </a:p>
        </p:txBody>
      </p:sp>
      <p:pic>
        <p:nvPicPr>
          <p:cNvPr id="164" name="Google Shape;164;p28"/>
          <p:cNvPicPr preferRelativeResize="0"/>
          <p:nvPr/>
        </p:nvPicPr>
        <p:blipFill>
          <a:blip r:embed="rId3">
            <a:alphaModFix/>
          </a:blip>
          <a:stretch>
            <a:fillRect/>
          </a:stretch>
        </p:blipFill>
        <p:spPr>
          <a:xfrm>
            <a:off x="3340475" y="1020200"/>
            <a:ext cx="5803526" cy="1466375"/>
          </a:xfrm>
          <a:prstGeom prst="rect">
            <a:avLst/>
          </a:prstGeom>
          <a:noFill/>
          <a:ln>
            <a:noFill/>
          </a:ln>
        </p:spPr>
      </p:pic>
      <p:pic>
        <p:nvPicPr>
          <p:cNvPr id="165" name="Google Shape;165;p28"/>
          <p:cNvPicPr preferRelativeResize="0"/>
          <p:nvPr/>
        </p:nvPicPr>
        <p:blipFill>
          <a:blip r:embed="rId4">
            <a:alphaModFix/>
          </a:blip>
          <a:stretch>
            <a:fillRect/>
          </a:stretch>
        </p:blipFill>
        <p:spPr>
          <a:xfrm>
            <a:off x="3340475" y="2775326"/>
            <a:ext cx="5803525" cy="1503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9"/>
          <p:cNvSpPr txBox="1">
            <a:spLocks noGrp="1"/>
          </p:cNvSpPr>
          <p:nvPr>
            <p:ph type="title"/>
          </p:nvPr>
        </p:nvSpPr>
        <p:spPr>
          <a:xfrm>
            <a:off x="311700" y="555600"/>
            <a:ext cx="32556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Predicting 20 Days</a:t>
            </a:r>
            <a:endParaRPr/>
          </a:p>
        </p:txBody>
      </p:sp>
      <p:sp>
        <p:nvSpPr>
          <p:cNvPr id="171" name="Google Shape;171;p29"/>
          <p:cNvSpPr txBox="1">
            <a:spLocks noGrp="1"/>
          </p:cNvSpPr>
          <p:nvPr>
            <p:ph type="body" idx="1"/>
          </p:nvPr>
        </p:nvSpPr>
        <p:spPr>
          <a:xfrm>
            <a:off x="311700" y="1389600"/>
            <a:ext cx="4136100" cy="317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Training Data</a:t>
            </a:r>
            <a:r>
              <a:rPr lang="en"/>
              <a:t>: </a:t>
            </a:r>
            <a:r>
              <a:rPr lang="en" sz="1100"/>
              <a:t>January 1, 2014 - February 20,2020</a:t>
            </a:r>
            <a:endParaRPr sz="1100"/>
          </a:p>
          <a:p>
            <a:pPr marL="0" lvl="0" indent="0" algn="l" rtl="0">
              <a:spcBef>
                <a:spcPts val="0"/>
              </a:spcBef>
              <a:spcAft>
                <a:spcPts val="0"/>
              </a:spcAft>
              <a:buNone/>
            </a:pPr>
            <a:r>
              <a:rPr lang="en" b="1"/>
              <a:t>Test Data:</a:t>
            </a:r>
            <a:r>
              <a:rPr lang="en"/>
              <a:t> </a:t>
            </a:r>
            <a:r>
              <a:rPr lang="en" sz="1100"/>
              <a:t>February 21, 2020 - March 30, 2020</a:t>
            </a:r>
            <a:endParaRPr sz="1100"/>
          </a:p>
          <a:p>
            <a:pPr marL="0" lvl="0" indent="0" algn="l" rtl="0">
              <a:spcBef>
                <a:spcPts val="0"/>
              </a:spcBef>
              <a:spcAft>
                <a:spcPts val="0"/>
              </a:spcAft>
              <a:buNone/>
            </a:pPr>
            <a:endParaRPr/>
          </a:p>
          <a:p>
            <a:pPr marL="0" lvl="0" indent="0" algn="l" rtl="0">
              <a:spcBef>
                <a:spcPts val="0"/>
              </a:spcBef>
              <a:spcAft>
                <a:spcPts val="0"/>
              </a:spcAft>
              <a:buNone/>
            </a:pPr>
            <a:r>
              <a:rPr lang="en" b="1"/>
              <a:t>Creating the LSTM Model</a:t>
            </a:r>
            <a:endParaRPr sz="1100" b="1"/>
          </a:p>
          <a:p>
            <a:pPr marL="0" lvl="0" indent="0" algn="l" rtl="0">
              <a:spcBef>
                <a:spcPts val="0"/>
              </a:spcBef>
              <a:spcAft>
                <a:spcPts val="0"/>
              </a:spcAft>
              <a:buNone/>
            </a:pPr>
            <a:r>
              <a:rPr lang="en" sz="1100"/>
              <a:t>from keras.models import Sequential</a:t>
            </a:r>
            <a:endParaRPr sz="1100"/>
          </a:p>
          <a:p>
            <a:pPr marL="0" lvl="0" indent="0" algn="l" rtl="0">
              <a:spcBef>
                <a:spcPts val="0"/>
              </a:spcBef>
              <a:spcAft>
                <a:spcPts val="0"/>
              </a:spcAft>
              <a:buNone/>
            </a:pPr>
            <a:r>
              <a:rPr lang="en" sz="1100"/>
              <a:t>from keras.layers import LSTM</a:t>
            </a:r>
            <a:endParaRPr sz="1100"/>
          </a:p>
          <a:p>
            <a:pPr marL="0" lvl="0" indent="0" algn="l" rtl="0">
              <a:spcBef>
                <a:spcPts val="0"/>
              </a:spcBef>
              <a:spcAft>
                <a:spcPts val="0"/>
              </a:spcAft>
              <a:buNone/>
            </a:pPr>
            <a:r>
              <a:rPr lang="en" sz="1100"/>
              <a:t>from keras.layers import Dropout</a:t>
            </a:r>
            <a:endParaRPr sz="1100"/>
          </a:p>
          <a:p>
            <a:pPr marL="0" lvl="0" indent="0" algn="l" rtl="0">
              <a:spcBef>
                <a:spcPts val="0"/>
              </a:spcBef>
              <a:spcAft>
                <a:spcPts val="0"/>
              </a:spcAft>
              <a:buNone/>
            </a:pPr>
            <a:r>
              <a:rPr lang="en" sz="1100"/>
              <a:t>from keras.layers import Dense</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a:t>0.2 Dropout layer, add the Dense layer </a:t>
            </a:r>
            <a:endParaRPr sz="1100"/>
          </a:p>
          <a:p>
            <a:pPr marL="0" lvl="0" indent="0" algn="l" rtl="0">
              <a:spcBef>
                <a:spcPts val="0"/>
              </a:spcBef>
              <a:spcAft>
                <a:spcPts val="0"/>
              </a:spcAft>
              <a:buNone/>
            </a:pPr>
            <a:r>
              <a:rPr lang="en" sz="1100"/>
              <a:t>Adam optimizer and set the loss as the mean_squared_error. </a:t>
            </a:r>
            <a:endParaRPr sz="1100"/>
          </a:p>
          <a:p>
            <a:pPr marL="0" lvl="0" indent="0" algn="l" rtl="0">
              <a:spcBef>
                <a:spcPts val="0"/>
              </a:spcBef>
              <a:spcAft>
                <a:spcPts val="0"/>
              </a:spcAft>
              <a:buNone/>
            </a:pPr>
            <a:r>
              <a:rPr lang="en" sz="1100"/>
              <a:t>fit the model to run for 50 epochs with a batch size of 32</a:t>
            </a:r>
            <a:endParaRPr sz="1100"/>
          </a:p>
          <a:p>
            <a:pPr marL="0" lvl="0" indent="0" algn="l" rtl="0">
              <a:spcBef>
                <a:spcPts val="0"/>
              </a:spcBef>
              <a:spcAft>
                <a:spcPts val="0"/>
              </a:spcAft>
              <a:buNone/>
            </a:pPr>
            <a:endParaRPr sz="1100"/>
          </a:p>
        </p:txBody>
      </p:sp>
      <p:pic>
        <p:nvPicPr>
          <p:cNvPr id="172" name="Google Shape;172;p29"/>
          <p:cNvPicPr preferRelativeResize="0"/>
          <p:nvPr/>
        </p:nvPicPr>
        <p:blipFill>
          <a:blip r:embed="rId3">
            <a:alphaModFix/>
          </a:blip>
          <a:stretch>
            <a:fillRect/>
          </a:stretch>
        </p:blipFill>
        <p:spPr>
          <a:xfrm>
            <a:off x="5880525" y="555600"/>
            <a:ext cx="2927725" cy="2078225"/>
          </a:xfrm>
          <a:prstGeom prst="rect">
            <a:avLst/>
          </a:prstGeom>
          <a:noFill/>
          <a:ln>
            <a:noFill/>
          </a:ln>
        </p:spPr>
      </p:pic>
      <p:pic>
        <p:nvPicPr>
          <p:cNvPr id="173" name="Google Shape;173;p29"/>
          <p:cNvPicPr preferRelativeResize="0"/>
          <p:nvPr/>
        </p:nvPicPr>
        <p:blipFill>
          <a:blip r:embed="rId4">
            <a:alphaModFix/>
          </a:blip>
          <a:stretch>
            <a:fillRect/>
          </a:stretch>
        </p:blipFill>
        <p:spPr>
          <a:xfrm>
            <a:off x="6060226" y="2707825"/>
            <a:ext cx="2748025" cy="198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xfrm>
            <a:off x="311700" y="37975"/>
            <a:ext cx="8520600" cy="10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TSLA Closing Predictions</a:t>
            </a:r>
            <a:endParaRPr/>
          </a:p>
          <a:p>
            <a:pPr marL="0" lvl="0" indent="0" algn="ctr" rtl="0">
              <a:spcBef>
                <a:spcPts val="0"/>
              </a:spcBef>
              <a:spcAft>
                <a:spcPts val="0"/>
              </a:spcAft>
              <a:buNone/>
            </a:pPr>
            <a:r>
              <a:rPr lang="en"/>
              <a:t>60 timesteps</a:t>
            </a:r>
            <a:endParaRPr/>
          </a:p>
        </p:txBody>
      </p:sp>
      <p:pic>
        <p:nvPicPr>
          <p:cNvPr id="179" name="Google Shape;179;p30"/>
          <p:cNvPicPr preferRelativeResize="0"/>
          <p:nvPr/>
        </p:nvPicPr>
        <p:blipFill>
          <a:blip r:embed="rId3">
            <a:alphaModFix/>
          </a:blip>
          <a:stretch>
            <a:fillRect/>
          </a:stretch>
        </p:blipFill>
        <p:spPr>
          <a:xfrm>
            <a:off x="2071126" y="1278513"/>
            <a:ext cx="5001725" cy="2512474"/>
          </a:xfrm>
          <a:prstGeom prst="rect">
            <a:avLst/>
          </a:prstGeom>
          <a:noFill/>
          <a:ln>
            <a:noFill/>
          </a:ln>
        </p:spPr>
      </p:pic>
      <p:pic>
        <p:nvPicPr>
          <p:cNvPr id="180" name="Google Shape;180;p30"/>
          <p:cNvPicPr preferRelativeResize="0"/>
          <p:nvPr/>
        </p:nvPicPr>
        <p:blipFill>
          <a:blip r:embed="rId4">
            <a:alphaModFix/>
          </a:blip>
          <a:stretch>
            <a:fillRect/>
          </a:stretch>
        </p:blipFill>
        <p:spPr>
          <a:xfrm>
            <a:off x="83450" y="1278525"/>
            <a:ext cx="8977075" cy="2989575"/>
          </a:xfrm>
          <a:prstGeom prst="rect">
            <a:avLst/>
          </a:prstGeom>
          <a:noFill/>
          <a:ln>
            <a:noFill/>
          </a:ln>
        </p:spPr>
      </p:pic>
      <p:pic>
        <p:nvPicPr>
          <p:cNvPr id="181" name="Google Shape;181;p30"/>
          <p:cNvPicPr preferRelativeResize="0"/>
          <p:nvPr/>
        </p:nvPicPr>
        <p:blipFill>
          <a:blip r:embed="rId5">
            <a:alphaModFix/>
          </a:blip>
          <a:stretch>
            <a:fillRect/>
          </a:stretch>
        </p:blipFill>
        <p:spPr>
          <a:xfrm>
            <a:off x="3433738" y="1091713"/>
            <a:ext cx="2276475" cy="349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fade">
                                      <p:cBhvr>
                                        <p:cTn id="12" dur="1000"/>
                                        <p:tgtEl>
                                          <p:spTgt spid="18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1"/>
                                        </p:tgtEl>
                                        <p:attrNameLst>
                                          <p:attrName>style.visibility</p:attrName>
                                        </p:attrNameLst>
                                      </p:cBhvr>
                                      <p:to>
                                        <p:strVal val="visible"/>
                                      </p:to>
                                    </p:set>
                                    <p:animEffect transition="in" filter="fade">
                                      <p:cBhvr>
                                        <p:cTn id="17" dur="1000"/>
                                        <p:tgtEl>
                                          <p:spTgt spid="1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31"/>
          <p:cNvSpPr txBox="1">
            <a:spLocks noGrp="1"/>
          </p:cNvSpPr>
          <p:nvPr>
            <p:ph type="title"/>
          </p:nvPr>
        </p:nvSpPr>
        <p:spPr>
          <a:xfrm>
            <a:off x="311700" y="37975"/>
            <a:ext cx="8520600" cy="10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AAPL Closing Predictions</a:t>
            </a:r>
            <a:endParaRPr/>
          </a:p>
          <a:p>
            <a:pPr marL="0" lvl="0" indent="0" algn="ctr" rtl="0">
              <a:spcBef>
                <a:spcPts val="0"/>
              </a:spcBef>
              <a:spcAft>
                <a:spcPts val="0"/>
              </a:spcAft>
              <a:buNone/>
            </a:pPr>
            <a:r>
              <a:rPr lang="en"/>
              <a:t>60 timesteps</a:t>
            </a:r>
            <a:endParaRPr/>
          </a:p>
        </p:txBody>
      </p:sp>
      <p:pic>
        <p:nvPicPr>
          <p:cNvPr id="187" name="Google Shape;187;p31"/>
          <p:cNvPicPr preferRelativeResize="0"/>
          <p:nvPr/>
        </p:nvPicPr>
        <p:blipFill>
          <a:blip r:embed="rId3">
            <a:alphaModFix/>
          </a:blip>
          <a:stretch>
            <a:fillRect/>
          </a:stretch>
        </p:blipFill>
        <p:spPr>
          <a:xfrm>
            <a:off x="1617538" y="1214475"/>
            <a:ext cx="5908926" cy="2993174"/>
          </a:xfrm>
          <a:prstGeom prst="rect">
            <a:avLst/>
          </a:prstGeom>
          <a:noFill/>
          <a:ln>
            <a:noFill/>
          </a:ln>
        </p:spPr>
      </p:pic>
      <p:pic>
        <p:nvPicPr>
          <p:cNvPr id="188" name="Google Shape;188;p31"/>
          <p:cNvPicPr preferRelativeResize="0"/>
          <p:nvPr/>
        </p:nvPicPr>
        <p:blipFill>
          <a:blip r:embed="rId4">
            <a:alphaModFix/>
          </a:blip>
          <a:stretch>
            <a:fillRect/>
          </a:stretch>
        </p:blipFill>
        <p:spPr>
          <a:xfrm>
            <a:off x="196663" y="1241638"/>
            <a:ext cx="8750674" cy="2938850"/>
          </a:xfrm>
          <a:prstGeom prst="rect">
            <a:avLst/>
          </a:prstGeom>
          <a:noFill/>
          <a:ln>
            <a:noFill/>
          </a:ln>
        </p:spPr>
      </p:pic>
      <p:pic>
        <p:nvPicPr>
          <p:cNvPr id="189" name="Google Shape;189;p31"/>
          <p:cNvPicPr preferRelativeResize="0"/>
          <p:nvPr/>
        </p:nvPicPr>
        <p:blipFill>
          <a:blip r:embed="rId5">
            <a:alphaModFix/>
          </a:blip>
          <a:stretch>
            <a:fillRect/>
          </a:stretch>
        </p:blipFill>
        <p:spPr>
          <a:xfrm>
            <a:off x="3486150" y="1054675"/>
            <a:ext cx="2171700" cy="348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fade">
                                      <p:cBhvr>
                                        <p:cTn id="17"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2"/>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Suspiciously Good Results…</a:t>
            </a:r>
            <a:endParaRPr dirty="0"/>
          </a:p>
        </p:txBody>
      </p:sp>
      <p:sp>
        <p:nvSpPr>
          <p:cNvPr id="195" name="Google Shape;195;p32"/>
          <p:cNvSpPr txBox="1">
            <a:spLocks noGrp="1"/>
          </p:cNvSpPr>
          <p:nvPr>
            <p:ph type="body" idx="1"/>
          </p:nvPr>
        </p:nvSpPr>
        <p:spPr>
          <a:xfrm>
            <a:off x="311700" y="1073850"/>
            <a:ext cx="6952442" cy="2806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Our LSTM neural network seems to do a wonderful job, it even predicts the huge 'COVID' drop seen around March 2020.</a:t>
            </a:r>
            <a:endParaRPr dirty="0"/>
          </a:p>
          <a:p>
            <a:pPr marL="457200" lvl="0" indent="0" algn="l" rtl="0">
              <a:spcBef>
                <a:spcPts val="0"/>
              </a:spcBef>
              <a:spcAft>
                <a:spcPts val="0"/>
              </a:spcAft>
              <a:buNone/>
            </a:pPr>
            <a:endParaRPr dirty="0"/>
          </a:p>
          <a:p>
            <a:pPr marL="0" lvl="0" indent="0" algn="l" rtl="0">
              <a:spcBef>
                <a:spcPts val="0"/>
              </a:spcBef>
              <a:spcAft>
                <a:spcPts val="0"/>
              </a:spcAft>
              <a:buNone/>
            </a:pPr>
            <a:r>
              <a:rPr lang="en" b="1" dirty="0"/>
              <a:t>But…Where are we going wrong…?</a:t>
            </a:r>
            <a:endParaRPr b="1" dirty="0"/>
          </a:p>
          <a:p>
            <a:pPr marL="457200" lvl="0" indent="-342900" algn="l" rtl="0">
              <a:spcBef>
                <a:spcPts val="0"/>
              </a:spcBef>
              <a:spcAft>
                <a:spcPts val="0"/>
              </a:spcAft>
              <a:buSzPts val="1800"/>
              <a:buChar char="●"/>
            </a:pPr>
            <a:r>
              <a:rPr lang="en" dirty="0"/>
              <a:t>The predicted price is trailing the true price by 1 time-step. The model is just predicting a value close to the previous price it sees, as this is the best prediction for the next price.</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33"/>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Improving the Model - RETURN</a:t>
            </a:r>
            <a:endParaRPr/>
          </a:p>
        </p:txBody>
      </p:sp>
      <p:sp>
        <p:nvSpPr>
          <p:cNvPr id="204" name="Google Shape;204;p33"/>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A return is defined as the change in price of stocks over time, which may be represented in terms of price change or percentage change. </a:t>
            </a:r>
            <a:endParaRPr/>
          </a:p>
          <a:p>
            <a:pPr marL="914400" lvl="1" indent="-304800" algn="l" rtl="0">
              <a:spcBef>
                <a:spcPts val="0"/>
              </a:spcBef>
              <a:spcAft>
                <a:spcPts val="0"/>
              </a:spcAft>
              <a:buSzPts val="1200"/>
              <a:buChar char="○"/>
            </a:pPr>
            <a:r>
              <a:rPr lang="en"/>
              <a:t>positive return represents a profit </a:t>
            </a:r>
            <a:endParaRPr/>
          </a:p>
          <a:p>
            <a:pPr marL="914400" lvl="1" indent="-304800" algn="l" rtl="0">
              <a:spcBef>
                <a:spcPts val="0"/>
              </a:spcBef>
              <a:spcAft>
                <a:spcPts val="0"/>
              </a:spcAft>
              <a:buSzPts val="1200"/>
              <a:buChar char="○"/>
            </a:pPr>
            <a:r>
              <a:rPr lang="en"/>
              <a:t>negative return marks a loss</a:t>
            </a:r>
            <a:endParaRPr/>
          </a:p>
          <a:p>
            <a:pPr marL="0" lvl="0" indent="0" algn="l" rtl="0">
              <a:spcBef>
                <a:spcPts val="0"/>
              </a:spcBef>
              <a:spcAft>
                <a:spcPts val="0"/>
              </a:spcAft>
              <a:buNone/>
            </a:pPr>
            <a:endParaRPr/>
          </a:p>
        </p:txBody>
      </p:sp>
      <p:pic>
        <p:nvPicPr>
          <p:cNvPr id="205" name="Google Shape;205;p33"/>
          <p:cNvPicPr preferRelativeResize="0"/>
          <p:nvPr/>
        </p:nvPicPr>
        <p:blipFill>
          <a:blip r:embed="rId3">
            <a:alphaModFix/>
          </a:blip>
          <a:stretch>
            <a:fillRect/>
          </a:stretch>
        </p:blipFill>
        <p:spPr>
          <a:xfrm>
            <a:off x="3678875" y="88800"/>
            <a:ext cx="4503050" cy="2237050"/>
          </a:xfrm>
          <a:prstGeom prst="rect">
            <a:avLst/>
          </a:prstGeom>
          <a:noFill/>
          <a:ln>
            <a:noFill/>
          </a:ln>
        </p:spPr>
      </p:pic>
      <p:pic>
        <p:nvPicPr>
          <p:cNvPr id="206" name="Google Shape;206;p33"/>
          <p:cNvPicPr preferRelativeResize="0"/>
          <p:nvPr/>
        </p:nvPicPr>
        <p:blipFill>
          <a:blip r:embed="rId4">
            <a:alphaModFix/>
          </a:blip>
          <a:stretch>
            <a:fillRect/>
          </a:stretch>
        </p:blipFill>
        <p:spPr>
          <a:xfrm>
            <a:off x="3383125" y="58900"/>
            <a:ext cx="4997544" cy="2512850"/>
          </a:xfrm>
          <a:prstGeom prst="rect">
            <a:avLst/>
          </a:prstGeom>
          <a:noFill/>
          <a:ln>
            <a:noFill/>
          </a:ln>
        </p:spPr>
      </p:pic>
      <p:pic>
        <p:nvPicPr>
          <p:cNvPr id="207" name="Google Shape;207;p33"/>
          <p:cNvPicPr preferRelativeResize="0"/>
          <p:nvPr/>
        </p:nvPicPr>
        <p:blipFill>
          <a:blip r:embed="rId5">
            <a:alphaModFix/>
          </a:blip>
          <a:stretch>
            <a:fillRect/>
          </a:stretch>
        </p:blipFill>
        <p:spPr>
          <a:xfrm>
            <a:off x="4942372" y="1703322"/>
            <a:ext cx="1976075" cy="28656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
                                        </p:tgtEl>
                                        <p:attrNameLst>
                                          <p:attrName>style.visibility</p:attrName>
                                        </p:attrNameLst>
                                      </p:cBhvr>
                                      <p:to>
                                        <p:strVal val="visible"/>
                                      </p:to>
                                    </p:set>
                                    <p:animEffect transition="in" filter="fade">
                                      <p:cBhvr>
                                        <p:cTn id="7" dur="1000"/>
                                        <p:tgtEl>
                                          <p:spTgt spid="2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6"/>
                                        </p:tgtEl>
                                        <p:attrNameLst>
                                          <p:attrName>style.visibility</p:attrName>
                                        </p:attrNameLst>
                                      </p:cBhvr>
                                      <p:to>
                                        <p:strVal val="visible"/>
                                      </p:to>
                                    </p:set>
                                    <p:animEffect transition="in" filter="fade">
                                      <p:cBhvr>
                                        <p:cTn id="12" dur="1000"/>
                                        <p:tgtEl>
                                          <p:spTgt spid="2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7"/>
                                        </p:tgtEl>
                                        <p:attrNameLst>
                                          <p:attrName>style.visibility</p:attrName>
                                        </p:attrNameLst>
                                      </p:cBhvr>
                                      <p:to>
                                        <p:strVal val="visible"/>
                                      </p:to>
                                    </p:set>
                                    <p:animEffect transition="in" filter="fade">
                                      <p:cBhvr>
                                        <p:cTn id="17"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Introduction/Problem</a:t>
            </a:r>
            <a:endParaRPr/>
          </a:p>
        </p:txBody>
      </p:sp>
      <p:pic>
        <p:nvPicPr>
          <p:cNvPr id="73" name="Google Shape;73;p16"/>
          <p:cNvPicPr preferRelativeResize="0"/>
          <p:nvPr/>
        </p:nvPicPr>
        <p:blipFill>
          <a:blip r:embed="rId3">
            <a:alphaModFix/>
          </a:blip>
          <a:stretch>
            <a:fillRect/>
          </a:stretch>
        </p:blipFill>
        <p:spPr>
          <a:xfrm>
            <a:off x="3394300" y="1151225"/>
            <a:ext cx="5749699" cy="3100676"/>
          </a:xfrm>
          <a:prstGeom prst="rect">
            <a:avLst/>
          </a:prstGeom>
          <a:noFill/>
          <a:ln>
            <a:noFill/>
          </a:ln>
        </p:spPr>
      </p:pic>
      <p:sp>
        <p:nvSpPr>
          <p:cNvPr id="74" name="Google Shape;74;p16"/>
          <p:cNvSpPr txBox="1">
            <a:spLocks noGrp="1"/>
          </p:cNvSpPr>
          <p:nvPr>
            <p:ph type="body" idx="1"/>
          </p:nvPr>
        </p:nvSpPr>
        <p:spPr>
          <a:xfrm>
            <a:off x="311700" y="1076325"/>
            <a:ext cx="3454500" cy="2806800"/>
          </a:xfrm>
          <a:prstGeom prst="rect">
            <a:avLst/>
          </a:prstGeom>
        </p:spPr>
        <p:txBody>
          <a:bodyPr spcFirstLastPara="1" wrap="square" lIns="91425" tIns="91425" rIns="91425" bIns="91425" anchor="t" anchorCtr="0">
            <a:noAutofit/>
          </a:bodyPr>
          <a:lstStyle/>
          <a:p>
            <a:pPr marL="457200" lvl="0" indent="-311150" algn="l" rtl="0">
              <a:spcBef>
                <a:spcPts val="1200"/>
              </a:spcBef>
              <a:spcAft>
                <a:spcPts val="0"/>
              </a:spcAft>
              <a:buClr>
                <a:schemeClr val="dk1"/>
              </a:buClr>
              <a:buSzPts val="1300"/>
              <a:buChar char="●"/>
            </a:pPr>
            <a:r>
              <a:rPr lang="en" sz="1300">
                <a:solidFill>
                  <a:schemeClr val="dk1"/>
                </a:solidFill>
                <a:highlight>
                  <a:srgbClr val="FFFFFF"/>
                </a:highlight>
              </a:rPr>
              <a:t>Major spike in trading volumes especially during the pandemic</a:t>
            </a:r>
            <a:endParaRPr sz="1300">
              <a:solidFill>
                <a:schemeClr val="dk1"/>
              </a:solidFill>
              <a:highlight>
                <a:srgbClr val="FFFFFF"/>
              </a:highlight>
            </a:endParaRPr>
          </a:p>
          <a:p>
            <a:pPr marL="914400" lvl="1" indent="-298450" algn="l" rtl="0">
              <a:spcBef>
                <a:spcPts val="0"/>
              </a:spcBef>
              <a:spcAft>
                <a:spcPts val="0"/>
              </a:spcAft>
              <a:buClr>
                <a:schemeClr val="dk1"/>
              </a:buClr>
              <a:buSzPts val="1100"/>
              <a:buChar char="○"/>
            </a:pPr>
            <a:r>
              <a:rPr lang="en" sz="1100">
                <a:solidFill>
                  <a:schemeClr val="dk1"/>
                </a:solidFill>
                <a:highlight>
                  <a:srgbClr val="FFFFFF"/>
                </a:highlight>
              </a:rPr>
              <a:t>Most investors use “gut-feeling”; select few approach financial advisors</a:t>
            </a:r>
            <a:endParaRPr sz="1100">
              <a:solidFill>
                <a:schemeClr val="dk1"/>
              </a:solidFill>
              <a:highlight>
                <a:srgbClr val="FFFFFF"/>
              </a:highlight>
            </a:endParaRPr>
          </a:p>
          <a:p>
            <a:pPr marL="457200" lvl="0" indent="-311150" algn="l" rtl="0">
              <a:spcBef>
                <a:spcPts val="1200"/>
              </a:spcBef>
              <a:spcAft>
                <a:spcPts val="0"/>
              </a:spcAft>
              <a:buClr>
                <a:schemeClr val="dk1"/>
              </a:buClr>
              <a:buSzPts val="1300"/>
              <a:buChar char="●"/>
            </a:pPr>
            <a:r>
              <a:rPr lang="en" sz="1300">
                <a:solidFill>
                  <a:schemeClr val="dk1"/>
                </a:solidFill>
                <a:highlight>
                  <a:srgbClr val="FFFFFF"/>
                </a:highlight>
              </a:rPr>
              <a:t>Is there a way to know stock movement so I know what to invest in next?</a:t>
            </a:r>
            <a:endParaRPr sz="1300">
              <a:solidFill>
                <a:schemeClr val="dk1"/>
              </a:solidFill>
              <a:highlight>
                <a:srgbClr val="FFFFFF"/>
              </a:highlight>
            </a:endParaRPr>
          </a:p>
          <a:p>
            <a:pPr marL="457200" lvl="0" indent="-311150" algn="l" rtl="0">
              <a:spcBef>
                <a:spcPts val="1200"/>
              </a:spcBef>
              <a:spcAft>
                <a:spcPts val="0"/>
              </a:spcAft>
              <a:buClr>
                <a:schemeClr val="dk1"/>
              </a:buClr>
              <a:buSzPts val="1300"/>
              <a:buChar char="●"/>
            </a:pPr>
            <a:r>
              <a:rPr lang="en" sz="1300">
                <a:solidFill>
                  <a:schemeClr val="dk1"/>
                </a:solidFill>
                <a:highlight>
                  <a:srgbClr val="FFFFFF"/>
                </a:highlight>
              </a:rPr>
              <a:t>By using publicly available market and social media data as input, can sentiment analysis help to predict stock price movements?</a:t>
            </a:r>
            <a:endParaRPr sz="1300">
              <a:solidFill>
                <a:schemeClr val="dk1"/>
              </a:solidFill>
              <a:highlight>
                <a:srgbClr val="FFFFFF"/>
              </a:highlight>
            </a:endParaRPr>
          </a:p>
          <a:p>
            <a:pPr marL="0" lvl="0" indent="0" algn="l" rtl="0">
              <a:spcBef>
                <a:spcPts val="1200"/>
              </a:spcBef>
              <a:spcAft>
                <a:spcPts val="0"/>
              </a:spcAft>
              <a:buNone/>
            </a:pPr>
            <a:endParaRPr sz="1300">
              <a:solidFill>
                <a:schemeClr val="dk1"/>
              </a:solidFill>
              <a:highlight>
                <a:srgbClr val="FFFFFF"/>
              </a:highlight>
            </a:endParaRPr>
          </a:p>
          <a:p>
            <a:pPr marL="0" lvl="0" indent="0" algn="l" rtl="0">
              <a:spcBef>
                <a:spcPts val="1200"/>
              </a:spcBef>
              <a:spcAft>
                <a:spcPts val="0"/>
              </a:spcAft>
              <a:buNone/>
            </a:pPr>
            <a:endParaRPr sz="13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Updated Features, Labels, Modelling:</a:t>
            </a:r>
            <a:endParaRPr/>
          </a:p>
        </p:txBody>
      </p:sp>
      <p:sp>
        <p:nvSpPr>
          <p:cNvPr id="213" name="Google Shape;213;p34"/>
          <p:cNvSpPr txBox="1"/>
          <p:nvPr/>
        </p:nvSpPr>
        <p:spPr>
          <a:xfrm>
            <a:off x="-1938550" y="976350"/>
            <a:ext cx="407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ucida Sans"/>
                <a:ea typeface="Lucida Sans"/>
                <a:cs typeface="Lucida Sans"/>
                <a:sym typeface="Lucida Sans"/>
              </a:rPr>
              <a:t>dominic </a:t>
            </a:r>
            <a:endParaRPr>
              <a:solidFill>
                <a:srgbClr val="FF0000"/>
              </a:solidFill>
              <a:latin typeface="Lucida Sans"/>
              <a:ea typeface="Lucida Sans"/>
              <a:cs typeface="Lucida Sans"/>
              <a:sym typeface="Lucida Sans"/>
            </a:endParaRPr>
          </a:p>
        </p:txBody>
      </p:sp>
      <p:pic>
        <p:nvPicPr>
          <p:cNvPr id="214" name="Google Shape;214;p34"/>
          <p:cNvPicPr preferRelativeResize="0"/>
          <p:nvPr/>
        </p:nvPicPr>
        <p:blipFill>
          <a:blip r:embed="rId3">
            <a:alphaModFix/>
          </a:blip>
          <a:stretch>
            <a:fillRect/>
          </a:stretch>
        </p:blipFill>
        <p:spPr>
          <a:xfrm>
            <a:off x="0" y="1009750"/>
            <a:ext cx="9092976" cy="3233275"/>
          </a:xfrm>
          <a:prstGeom prst="rect">
            <a:avLst/>
          </a:prstGeom>
          <a:noFill/>
          <a:ln>
            <a:noFill/>
          </a:ln>
        </p:spPr>
      </p:pic>
      <p:sp>
        <p:nvSpPr>
          <p:cNvPr id="215" name="Google Shape;215;p34"/>
          <p:cNvSpPr txBox="1"/>
          <p:nvPr/>
        </p:nvSpPr>
        <p:spPr>
          <a:xfrm>
            <a:off x="5832300" y="3384875"/>
            <a:ext cx="30000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dk1"/>
                </a:solidFill>
                <a:latin typeface="Lucida Sans"/>
                <a:ea typeface="Lucida Sans"/>
                <a:cs typeface="Lucida Sans"/>
                <a:sym typeface="Lucida Sans"/>
              </a:rPr>
              <a:t>Baseline:</a:t>
            </a:r>
            <a:r>
              <a:rPr lang="en">
                <a:solidFill>
                  <a:schemeClr val="dk1"/>
                </a:solidFill>
                <a:latin typeface="Lucida Sans"/>
                <a:ea typeface="Lucida Sans"/>
                <a:cs typeface="Lucida Sans"/>
                <a:sym typeface="Lucida Sans"/>
              </a:rPr>
              <a:t/>
            </a:r>
            <a:br>
              <a:rPr lang="en">
                <a:solidFill>
                  <a:schemeClr val="dk1"/>
                </a:solidFill>
                <a:latin typeface="Lucida Sans"/>
                <a:ea typeface="Lucida Sans"/>
                <a:cs typeface="Lucida Sans"/>
                <a:sym typeface="Lucida Sans"/>
              </a:rPr>
            </a:br>
            <a:r>
              <a:rPr lang="en">
                <a:solidFill>
                  <a:schemeClr val="dk1"/>
                </a:solidFill>
                <a:latin typeface="Lucida Sans"/>
                <a:ea typeface="Lucida Sans"/>
                <a:cs typeface="Lucida Sans"/>
                <a:sym typeface="Lucida Sans"/>
              </a:rPr>
              <a:t>5-day TSLA return is the same as the previous 5-day return</a:t>
            </a:r>
            <a:br>
              <a:rPr lang="en">
                <a:solidFill>
                  <a:schemeClr val="dk1"/>
                </a:solidFill>
                <a:latin typeface="Lucida Sans"/>
                <a:ea typeface="Lucida Sans"/>
                <a:cs typeface="Lucida Sans"/>
                <a:sym typeface="Lucida Sans"/>
              </a:rPr>
            </a:br>
            <a:r>
              <a:rPr lang="en">
                <a:solidFill>
                  <a:schemeClr val="dk1"/>
                </a:solidFill>
                <a:latin typeface="Lucida Sans"/>
                <a:ea typeface="Lucida Sans"/>
                <a:cs typeface="Lucida Sans"/>
                <a:sym typeface="Lucida Sans"/>
              </a:rPr>
              <a:t>(MSE: </a:t>
            </a:r>
            <a:r>
              <a:rPr lang="en" sz="1350">
                <a:solidFill>
                  <a:schemeClr val="dk1"/>
                </a:solidFill>
                <a:latin typeface="Lucida Sans"/>
                <a:ea typeface="Lucida Sans"/>
                <a:cs typeface="Lucida Sans"/>
                <a:sym typeface="Lucida Sans"/>
              </a:rPr>
              <a:t>0.0347)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5"/>
          <p:cNvSpPr txBox="1">
            <a:spLocks noGrp="1"/>
          </p:cNvSpPr>
          <p:nvPr>
            <p:ph type="title"/>
          </p:nvPr>
        </p:nvSpPr>
        <p:spPr>
          <a:xfrm>
            <a:off x="420250" y="196525"/>
            <a:ext cx="43224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Models</a:t>
            </a:r>
            <a:endParaRPr/>
          </a:p>
        </p:txBody>
      </p:sp>
      <p:sp>
        <p:nvSpPr>
          <p:cNvPr id="221" name="Google Shape;221;p35"/>
          <p:cNvSpPr txBox="1"/>
          <p:nvPr/>
        </p:nvSpPr>
        <p:spPr>
          <a:xfrm>
            <a:off x="420250" y="1043725"/>
            <a:ext cx="48096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Lucida Sans"/>
                <a:ea typeface="Lucida Sans"/>
                <a:cs typeface="Lucida Sans"/>
                <a:sym typeface="Lucida Sans"/>
              </a:rPr>
              <a:t>Training Period:</a:t>
            </a:r>
            <a:br>
              <a:rPr lang="en">
                <a:latin typeface="Lucida Sans"/>
                <a:ea typeface="Lucida Sans"/>
                <a:cs typeface="Lucida Sans"/>
                <a:sym typeface="Lucida Sans"/>
              </a:rPr>
            </a:br>
            <a:r>
              <a:rPr lang="en">
                <a:latin typeface="Lucida Sans"/>
                <a:ea typeface="Lucida Sans"/>
                <a:cs typeface="Lucida Sans"/>
                <a:sym typeface="Lucida Sans"/>
              </a:rPr>
              <a:t>11/2012 - 01/2021</a:t>
            </a:r>
            <a:endParaRPr>
              <a:latin typeface="Lucida Sans"/>
              <a:ea typeface="Lucida Sans"/>
              <a:cs typeface="Lucida Sans"/>
              <a:sym typeface="Lucida Sans"/>
            </a:endParaRPr>
          </a:p>
          <a:p>
            <a:pPr marL="0" lvl="0" indent="0" algn="l" rtl="0">
              <a:spcBef>
                <a:spcPts val="0"/>
              </a:spcBef>
              <a:spcAft>
                <a:spcPts val="0"/>
              </a:spcAft>
              <a:buNone/>
            </a:pPr>
            <a:r>
              <a:rPr lang="en">
                <a:latin typeface="Lucida Sans"/>
                <a:ea typeface="Lucida Sans"/>
                <a:cs typeface="Lucida Sans"/>
                <a:sym typeface="Lucida Sans"/>
              </a:rPr>
              <a:t/>
            </a:r>
            <a:br>
              <a:rPr lang="en">
                <a:latin typeface="Lucida Sans"/>
                <a:ea typeface="Lucida Sans"/>
                <a:cs typeface="Lucida Sans"/>
                <a:sym typeface="Lucida Sans"/>
              </a:rPr>
            </a:br>
            <a:r>
              <a:rPr lang="en">
                <a:latin typeface="Lucida Sans"/>
                <a:ea typeface="Lucida Sans"/>
                <a:cs typeface="Lucida Sans"/>
                <a:sym typeface="Lucida Sans"/>
              </a:rPr>
              <a:t>Test Period: </a:t>
            </a:r>
            <a:br>
              <a:rPr lang="en">
                <a:latin typeface="Lucida Sans"/>
                <a:ea typeface="Lucida Sans"/>
                <a:cs typeface="Lucida Sans"/>
                <a:sym typeface="Lucida Sans"/>
              </a:rPr>
            </a:br>
            <a:r>
              <a:rPr lang="en">
                <a:latin typeface="Lucida Sans"/>
                <a:ea typeface="Lucida Sans"/>
                <a:cs typeface="Lucida Sans"/>
                <a:sym typeface="Lucida Sans"/>
              </a:rPr>
              <a:t>01/2021 - 06/2021</a:t>
            </a:r>
            <a:endParaRPr>
              <a:latin typeface="Lucida Sans"/>
              <a:ea typeface="Lucida Sans"/>
              <a:cs typeface="Lucida Sans"/>
              <a:sym typeface="Lucida Sans"/>
            </a:endParaRPr>
          </a:p>
        </p:txBody>
      </p:sp>
      <p:pic>
        <p:nvPicPr>
          <p:cNvPr id="222" name="Google Shape;222;p35"/>
          <p:cNvPicPr preferRelativeResize="0"/>
          <p:nvPr/>
        </p:nvPicPr>
        <p:blipFill rotWithShape="1">
          <a:blip r:embed="rId3">
            <a:alphaModFix/>
          </a:blip>
          <a:srcRect t="8105"/>
          <a:stretch/>
        </p:blipFill>
        <p:spPr>
          <a:xfrm>
            <a:off x="2398500" y="952225"/>
            <a:ext cx="5745000" cy="3414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6"/>
          <p:cNvSpPr txBox="1">
            <a:spLocks noGrp="1"/>
          </p:cNvSpPr>
          <p:nvPr>
            <p:ph type="title"/>
          </p:nvPr>
        </p:nvSpPr>
        <p:spPr>
          <a:xfrm>
            <a:off x="311700" y="30387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 Tuning and Results</a:t>
            </a:r>
            <a:endParaRPr/>
          </a:p>
        </p:txBody>
      </p:sp>
      <p:sp>
        <p:nvSpPr>
          <p:cNvPr id="228" name="Google Shape;228;p36"/>
          <p:cNvSpPr txBox="1"/>
          <p:nvPr/>
        </p:nvSpPr>
        <p:spPr>
          <a:xfrm>
            <a:off x="-1415000" y="1004650"/>
            <a:ext cx="407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sp>
        <p:nvSpPr>
          <p:cNvPr id="229" name="Google Shape;229;p36"/>
          <p:cNvSpPr txBox="1"/>
          <p:nvPr/>
        </p:nvSpPr>
        <p:spPr>
          <a:xfrm>
            <a:off x="-1415000" y="1004650"/>
            <a:ext cx="407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pic>
        <p:nvPicPr>
          <p:cNvPr id="230" name="Google Shape;230;p36"/>
          <p:cNvPicPr preferRelativeResize="0"/>
          <p:nvPr/>
        </p:nvPicPr>
        <p:blipFill>
          <a:blip r:embed="rId3">
            <a:alphaModFix/>
          </a:blip>
          <a:stretch>
            <a:fillRect/>
          </a:stretch>
        </p:blipFill>
        <p:spPr>
          <a:xfrm>
            <a:off x="1415113" y="883250"/>
            <a:ext cx="6313774" cy="3376975"/>
          </a:xfrm>
          <a:prstGeom prst="rect">
            <a:avLst/>
          </a:prstGeom>
          <a:noFill/>
          <a:ln>
            <a:noFill/>
          </a:ln>
        </p:spPr>
      </p:pic>
      <p:cxnSp>
        <p:nvCxnSpPr>
          <p:cNvPr id="231" name="Google Shape;231;p36"/>
          <p:cNvCxnSpPr/>
          <p:nvPr/>
        </p:nvCxnSpPr>
        <p:spPr>
          <a:xfrm>
            <a:off x="6380033" y="1091097"/>
            <a:ext cx="41700" cy="2961300"/>
          </a:xfrm>
          <a:prstGeom prst="straightConnector1">
            <a:avLst/>
          </a:prstGeom>
          <a:noFill/>
          <a:ln w="19050" cap="flat" cmpd="sng">
            <a:solidFill>
              <a:srgbClr val="FF0000"/>
            </a:solidFill>
            <a:prstDash val="dot"/>
            <a:round/>
            <a:headEnd type="none" w="med" len="med"/>
            <a:tailEnd type="none" w="med" len="med"/>
          </a:ln>
        </p:spPr>
      </p:cxnSp>
      <p:sp>
        <p:nvSpPr>
          <p:cNvPr id="232" name="Google Shape;232;p36"/>
          <p:cNvSpPr/>
          <p:nvPr/>
        </p:nvSpPr>
        <p:spPr>
          <a:xfrm>
            <a:off x="6918925" y="2485800"/>
            <a:ext cx="467700" cy="1566600"/>
          </a:xfrm>
          <a:prstGeom prst="rect">
            <a:avLst/>
          </a:prstGeom>
          <a:noFill/>
          <a:ln w="19050"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7"/>
          <p:cNvSpPr txBox="1"/>
          <p:nvPr/>
        </p:nvSpPr>
        <p:spPr>
          <a:xfrm>
            <a:off x="-1415000" y="1004650"/>
            <a:ext cx="407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sp>
        <p:nvSpPr>
          <p:cNvPr id="238" name="Google Shape;238;p37"/>
          <p:cNvSpPr txBox="1"/>
          <p:nvPr/>
        </p:nvSpPr>
        <p:spPr>
          <a:xfrm>
            <a:off x="-1415000" y="1004650"/>
            <a:ext cx="4075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sp>
        <p:nvSpPr>
          <p:cNvPr id="239" name="Google Shape;239;p37"/>
          <p:cNvSpPr txBox="1"/>
          <p:nvPr/>
        </p:nvSpPr>
        <p:spPr>
          <a:xfrm>
            <a:off x="125625" y="1617450"/>
            <a:ext cx="3754500" cy="19086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Char char="●"/>
            </a:pPr>
            <a:r>
              <a:rPr lang="en">
                <a:latin typeface="Lucida Sans"/>
                <a:ea typeface="Lucida Sans"/>
                <a:cs typeface="Lucida Sans"/>
                <a:sym typeface="Lucida Sans"/>
              </a:rPr>
              <a:t>Our baseline of the 5-day return is the same as the previous 5-day return </a:t>
            </a:r>
            <a:r>
              <a:rPr lang="en">
                <a:solidFill>
                  <a:schemeClr val="dk1"/>
                </a:solidFill>
                <a:latin typeface="Lucida Sans"/>
                <a:ea typeface="Lucida Sans"/>
                <a:cs typeface="Lucida Sans"/>
                <a:sym typeface="Lucida Sans"/>
              </a:rPr>
              <a:t>(MSE: </a:t>
            </a:r>
            <a:r>
              <a:rPr lang="en" sz="1350">
                <a:solidFill>
                  <a:schemeClr val="dk1"/>
                </a:solidFill>
                <a:latin typeface="Lucida Sans"/>
                <a:ea typeface="Lucida Sans"/>
                <a:cs typeface="Lucida Sans"/>
                <a:sym typeface="Lucida Sans"/>
              </a:rPr>
              <a:t>0.0347)</a:t>
            </a:r>
            <a:endParaRPr>
              <a:latin typeface="Lucida Sans"/>
              <a:ea typeface="Lucida Sans"/>
              <a:cs typeface="Lucida Sans"/>
              <a:sym typeface="Lucida Sans"/>
            </a:endParaRPr>
          </a:p>
          <a:p>
            <a:pPr marL="457200" lvl="0" indent="0" algn="l" rtl="0">
              <a:spcBef>
                <a:spcPts val="0"/>
              </a:spcBef>
              <a:spcAft>
                <a:spcPts val="0"/>
              </a:spcAft>
              <a:buNone/>
            </a:pPr>
            <a:endParaRPr>
              <a:latin typeface="Lucida Sans"/>
              <a:ea typeface="Lucida Sans"/>
              <a:cs typeface="Lucida Sans"/>
              <a:sym typeface="Lucida Sans"/>
            </a:endParaRPr>
          </a:p>
          <a:p>
            <a:pPr marL="457200" lvl="0" indent="-317500" algn="l" rtl="0">
              <a:spcBef>
                <a:spcPts val="0"/>
              </a:spcBef>
              <a:spcAft>
                <a:spcPts val="0"/>
              </a:spcAft>
              <a:buSzPts val="1400"/>
              <a:buChar char="●"/>
            </a:pPr>
            <a:r>
              <a:rPr lang="en">
                <a:latin typeface="Lucida Sans"/>
                <a:ea typeface="Lucida Sans"/>
                <a:cs typeface="Lucida Sans"/>
                <a:sym typeface="Lucida Sans"/>
              </a:rPr>
              <a:t>All the models beat the baseline </a:t>
            </a:r>
            <a:endParaRPr sz="1700">
              <a:solidFill>
                <a:schemeClr val="dk1"/>
              </a:solidFill>
              <a:latin typeface="Lucida Sans"/>
              <a:ea typeface="Lucida Sans"/>
              <a:cs typeface="Lucida Sans"/>
              <a:sym typeface="Lucida Sans"/>
            </a:endParaRPr>
          </a:p>
          <a:p>
            <a:pPr marL="0" lvl="0" indent="0" algn="l" rtl="0">
              <a:spcBef>
                <a:spcPts val="0"/>
              </a:spcBef>
              <a:spcAft>
                <a:spcPts val="0"/>
              </a:spcAft>
              <a:buNone/>
            </a:pPr>
            <a:endParaRPr>
              <a:latin typeface="Lucida Sans"/>
              <a:ea typeface="Lucida Sans"/>
              <a:cs typeface="Lucida Sans"/>
              <a:sym typeface="Lucida Sans"/>
            </a:endParaRPr>
          </a:p>
          <a:p>
            <a:pPr marL="457200" lvl="0" indent="-317500" algn="l" rtl="0">
              <a:spcBef>
                <a:spcPts val="0"/>
              </a:spcBef>
              <a:spcAft>
                <a:spcPts val="0"/>
              </a:spcAft>
              <a:buSzPts val="1400"/>
              <a:buFont typeface="Lucida Sans"/>
              <a:buChar char="●"/>
            </a:pPr>
            <a:r>
              <a:rPr lang="en">
                <a:latin typeface="Lucida Sans"/>
                <a:ea typeface="Lucida Sans"/>
                <a:cs typeface="Lucida Sans"/>
                <a:sym typeface="Lucida Sans"/>
              </a:rPr>
              <a:t>LSTM-tuned model is the best model for TSLA</a:t>
            </a:r>
            <a:endParaRPr>
              <a:latin typeface="Lucida Sans"/>
              <a:ea typeface="Lucida Sans"/>
              <a:cs typeface="Lucida Sans"/>
              <a:sym typeface="Lucida Sans"/>
            </a:endParaRPr>
          </a:p>
        </p:txBody>
      </p:sp>
      <p:pic>
        <p:nvPicPr>
          <p:cNvPr id="240" name="Google Shape;240;p37"/>
          <p:cNvPicPr preferRelativeResize="0"/>
          <p:nvPr/>
        </p:nvPicPr>
        <p:blipFill>
          <a:blip r:embed="rId3">
            <a:alphaModFix/>
          </a:blip>
          <a:stretch>
            <a:fillRect/>
          </a:stretch>
        </p:blipFill>
        <p:spPr>
          <a:xfrm>
            <a:off x="3757425" y="611200"/>
            <a:ext cx="5310374" cy="3639750"/>
          </a:xfrm>
          <a:prstGeom prst="rect">
            <a:avLst/>
          </a:prstGeom>
          <a:noFill/>
          <a:ln>
            <a:noFill/>
          </a:ln>
        </p:spPr>
      </p:pic>
      <p:sp>
        <p:nvSpPr>
          <p:cNvPr id="241" name="Google Shape;241;p37"/>
          <p:cNvSpPr txBox="1">
            <a:spLocks noGrp="1"/>
          </p:cNvSpPr>
          <p:nvPr>
            <p:ph type="title"/>
          </p:nvPr>
        </p:nvSpPr>
        <p:spPr>
          <a:xfrm>
            <a:off x="311700" y="30387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title"/>
          </p:nvPr>
        </p:nvSpPr>
        <p:spPr>
          <a:xfrm>
            <a:off x="311700" y="772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pic>
        <p:nvPicPr>
          <p:cNvPr id="247" name="Google Shape;247;p38"/>
          <p:cNvPicPr preferRelativeResize="0"/>
          <p:nvPr/>
        </p:nvPicPr>
        <p:blipFill>
          <a:blip r:embed="rId3">
            <a:alphaModFix/>
          </a:blip>
          <a:stretch>
            <a:fillRect/>
          </a:stretch>
        </p:blipFill>
        <p:spPr>
          <a:xfrm>
            <a:off x="3338500" y="2177426"/>
            <a:ext cx="2466975" cy="184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9"/>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Backup Slides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0"/>
          <p:cNvPicPr preferRelativeResize="0"/>
          <p:nvPr/>
        </p:nvPicPr>
        <p:blipFill>
          <a:blip r:embed="rId3">
            <a:alphaModFix/>
          </a:blip>
          <a:stretch>
            <a:fillRect/>
          </a:stretch>
        </p:blipFill>
        <p:spPr>
          <a:xfrm>
            <a:off x="201100" y="1253200"/>
            <a:ext cx="8839200" cy="27642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457200" lvl="0" indent="-381000" algn="l" rtl="0">
              <a:spcBef>
                <a:spcPts val="0"/>
              </a:spcBef>
              <a:spcAft>
                <a:spcPts val="0"/>
              </a:spcAft>
              <a:buSzPts val="2400"/>
              <a:buAutoNum type="arabicPeriod"/>
            </a:pPr>
            <a:r>
              <a:rPr lang="en"/>
              <a:t>Yahoo Finance API </a:t>
            </a:r>
            <a:endParaRPr/>
          </a:p>
        </p:txBody>
      </p:sp>
      <p:sp>
        <p:nvSpPr>
          <p:cNvPr id="263" name="Google Shape;263;p4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a:t>Importing data for the stocks we wanted to look at</a:t>
            </a:r>
            <a:endParaRPr/>
          </a:p>
          <a:p>
            <a:pPr marL="457200" lvl="0" indent="-304800" algn="l" rtl="0">
              <a:spcBef>
                <a:spcPts val="0"/>
              </a:spcBef>
              <a:spcAft>
                <a:spcPts val="0"/>
              </a:spcAft>
              <a:buSzPts val="1200"/>
              <a:buChar char="●"/>
            </a:pPr>
            <a:r>
              <a:rPr lang="en"/>
              <a:t>Using adjusted closing price</a:t>
            </a:r>
            <a:endParaRPr/>
          </a:p>
          <a:p>
            <a:pPr marL="914400" lvl="1" indent="-304800" algn="l" rtl="0">
              <a:spcBef>
                <a:spcPts val="0"/>
              </a:spcBef>
              <a:spcAft>
                <a:spcPts val="0"/>
              </a:spcAft>
              <a:buSzPts val="1200"/>
              <a:buChar char="○"/>
            </a:pPr>
            <a:r>
              <a:rPr lang="en"/>
              <a:t>Includes dividends, stock splits, and new stock offerings</a:t>
            </a:r>
            <a:endParaRPr/>
          </a:p>
          <a:p>
            <a:pPr marL="457200" lvl="0" indent="-304800" algn="l" rtl="0">
              <a:spcBef>
                <a:spcPts val="0"/>
              </a:spcBef>
              <a:spcAft>
                <a:spcPts val="0"/>
              </a:spcAft>
              <a:buSzPts val="1200"/>
              <a:buChar char="●"/>
            </a:pPr>
            <a:r>
              <a:rPr lang="en"/>
              <a:t>What can we learn from this?</a:t>
            </a:r>
            <a:endParaRPr/>
          </a:p>
          <a:p>
            <a:pPr marL="914400" lvl="1" indent="-304800" algn="l" rtl="0">
              <a:spcBef>
                <a:spcPts val="0"/>
              </a:spcBef>
              <a:spcAft>
                <a:spcPts val="0"/>
              </a:spcAft>
              <a:buSzPts val="1200"/>
              <a:buChar char="○"/>
            </a:pPr>
            <a:r>
              <a:rPr lang="en"/>
              <a:t>“Dip” in prices</a:t>
            </a:r>
            <a:endParaRPr/>
          </a:p>
          <a:p>
            <a:pPr marL="1371600" lvl="2" indent="-292100" algn="l" rtl="0">
              <a:spcBef>
                <a:spcPts val="0"/>
              </a:spcBef>
              <a:spcAft>
                <a:spcPts val="0"/>
              </a:spcAft>
              <a:buSzPts val="1000"/>
              <a:buChar char="■"/>
            </a:pPr>
            <a:r>
              <a:rPr lang="en" sz="1000"/>
              <a:t>COVID</a:t>
            </a:r>
            <a:endParaRPr sz="1000"/>
          </a:p>
          <a:p>
            <a:pPr marL="1371600" lvl="2" indent="-292100" algn="l" rtl="0">
              <a:spcBef>
                <a:spcPts val="0"/>
              </a:spcBef>
              <a:spcAft>
                <a:spcPts val="0"/>
              </a:spcAft>
              <a:buSzPts val="1000"/>
              <a:buChar char="■"/>
            </a:pPr>
            <a:r>
              <a:rPr lang="en" sz="1000"/>
              <a:t>SuperBowl</a:t>
            </a:r>
            <a:endParaRPr sz="1000"/>
          </a:p>
          <a:p>
            <a:pPr marL="1371600" lvl="2" indent="-292100" algn="l" rtl="0">
              <a:spcBef>
                <a:spcPts val="0"/>
              </a:spcBef>
              <a:spcAft>
                <a:spcPts val="0"/>
              </a:spcAft>
              <a:buSzPts val="1000"/>
              <a:buChar char="■"/>
            </a:pPr>
            <a:r>
              <a:rPr lang="en" sz="1000"/>
              <a:t>Special Media Coverage</a:t>
            </a:r>
            <a:endParaRPr sz="1000"/>
          </a:p>
          <a:p>
            <a:pPr marL="914400" lvl="1" indent="-304800" algn="l" rtl="0">
              <a:spcBef>
                <a:spcPts val="0"/>
              </a:spcBef>
              <a:spcAft>
                <a:spcPts val="0"/>
              </a:spcAft>
              <a:buSzPts val="1200"/>
              <a:buChar char="○"/>
            </a:pPr>
            <a:r>
              <a:rPr lang="en"/>
              <a:t>Noticing trends </a:t>
            </a:r>
            <a:endParaRPr/>
          </a:p>
          <a:p>
            <a:pPr marL="914400" lvl="0" indent="0" algn="l" rtl="0">
              <a:spcBef>
                <a:spcPts val="0"/>
              </a:spcBef>
              <a:spcAft>
                <a:spcPts val="0"/>
              </a:spcAft>
              <a:buNone/>
            </a:pPr>
            <a:endParaRPr/>
          </a:p>
        </p:txBody>
      </p:sp>
      <p:pic>
        <p:nvPicPr>
          <p:cNvPr id="264" name="Google Shape;264;p41"/>
          <p:cNvPicPr preferRelativeResize="0"/>
          <p:nvPr/>
        </p:nvPicPr>
        <p:blipFill rotWithShape="1">
          <a:blip r:embed="rId3">
            <a:alphaModFix/>
          </a:blip>
          <a:srcRect t="61003"/>
          <a:stretch/>
        </p:blipFill>
        <p:spPr>
          <a:xfrm>
            <a:off x="4216175" y="237399"/>
            <a:ext cx="4748775" cy="1455625"/>
          </a:xfrm>
          <a:prstGeom prst="rect">
            <a:avLst/>
          </a:prstGeom>
          <a:noFill/>
          <a:ln>
            <a:noFill/>
          </a:ln>
        </p:spPr>
      </p:pic>
      <p:sp>
        <p:nvSpPr>
          <p:cNvPr id="265" name="Google Shape;265;p41"/>
          <p:cNvSpPr/>
          <p:nvPr/>
        </p:nvSpPr>
        <p:spPr>
          <a:xfrm>
            <a:off x="7253200" y="294600"/>
            <a:ext cx="706200" cy="261000"/>
          </a:xfrm>
          <a:prstGeom prst="ellipse">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41"/>
          <p:cNvPicPr preferRelativeResize="0"/>
          <p:nvPr/>
        </p:nvPicPr>
        <p:blipFill>
          <a:blip r:embed="rId4">
            <a:alphaModFix/>
          </a:blip>
          <a:stretch>
            <a:fillRect/>
          </a:stretch>
        </p:blipFill>
        <p:spPr>
          <a:xfrm>
            <a:off x="3304725" y="1875600"/>
            <a:ext cx="5771376" cy="2367750"/>
          </a:xfrm>
          <a:prstGeom prst="rect">
            <a:avLst/>
          </a:prstGeom>
          <a:noFill/>
          <a:ln>
            <a:noFill/>
          </a:ln>
        </p:spPr>
      </p:pic>
      <p:sp>
        <p:nvSpPr>
          <p:cNvPr id="267" name="Google Shape;267;p41"/>
          <p:cNvSpPr/>
          <p:nvPr/>
        </p:nvSpPr>
        <p:spPr>
          <a:xfrm>
            <a:off x="6165250" y="2509225"/>
            <a:ext cx="232200" cy="456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1"/>
          <p:cNvSpPr/>
          <p:nvPr/>
        </p:nvSpPr>
        <p:spPr>
          <a:xfrm>
            <a:off x="6165250" y="3262525"/>
            <a:ext cx="232200" cy="456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1"/>
          <p:cNvSpPr/>
          <p:nvPr/>
        </p:nvSpPr>
        <p:spPr>
          <a:xfrm>
            <a:off x="6844875" y="2343750"/>
            <a:ext cx="232200" cy="456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1"/>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Ria to Present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42"/>
          <p:cNvSpPr txBox="1">
            <a:spLocks noGrp="1"/>
          </p:cNvSpPr>
          <p:nvPr>
            <p:ph type="title"/>
          </p:nvPr>
        </p:nvSpPr>
        <p:spPr>
          <a:xfrm>
            <a:off x="311700" y="260000"/>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Reliable Stocks vs Volatile Stocks</a:t>
            </a:r>
            <a:endParaRPr sz="2600"/>
          </a:p>
          <a:p>
            <a:pPr marL="0" lvl="0" indent="0" algn="l" rtl="0">
              <a:spcBef>
                <a:spcPts val="0"/>
              </a:spcBef>
              <a:spcAft>
                <a:spcPts val="0"/>
              </a:spcAft>
              <a:buNone/>
            </a:pPr>
            <a:r>
              <a:rPr lang="en" sz="700"/>
              <a:t>**Note: We use a log scale for close price to normalize the values to a uniform scale.</a:t>
            </a:r>
            <a:endParaRPr sz="700"/>
          </a:p>
        </p:txBody>
      </p:sp>
      <p:pic>
        <p:nvPicPr>
          <p:cNvPr id="276" name="Google Shape;276;p42"/>
          <p:cNvPicPr preferRelativeResize="0"/>
          <p:nvPr/>
        </p:nvPicPr>
        <p:blipFill>
          <a:blip r:embed="rId3">
            <a:alphaModFix/>
          </a:blip>
          <a:stretch>
            <a:fillRect/>
          </a:stretch>
        </p:blipFill>
        <p:spPr>
          <a:xfrm>
            <a:off x="426125" y="963362"/>
            <a:ext cx="3542725" cy="3305625"/>
          </a:xfrm>
          <a:prstGeom prst="rect">
            <a:avLst/>
          </a:prstGeom>
          <a:noFill/>
          <a:ln>
            <a:noFill/>
          </a:ln>
        </p:spPr>
      </p:pic>
      <p:pic>
        <p:nvPicPr>
          <p:cNvPr id="277" name="Google Shape;277;p42"/>
          <p:cNvPicPr preferRelativeResize="0"/>
          <p:nvPr/>
        </p:nvPicPr>
        <p:blipFill>
          <a:blip r:embed="rId4">
            <a:alphaModFix/>
          </a:blip>
          <a:stretch>
            <a:fillRect/>
          </a:stretch>
        </p:blipFill>
        <p:spPr>
          <a:xfrm>
            <a:off x="4628775" y="830988"/>
            <a:ext cx="3756251" cy="3481524"/>
          </a:xfrm>
          <a:prstGeom prst="rect">
            <a:avLst/>
          </a:prstGeom>
          <a:noFill/>
          <a:ln>
            <a:noFill/>
          </a:ln>
        </p:spPr>
      </p:pic>
      <p:sp>
        <p:nvSpPr>
          <p:cNvPr id="278" name="Google Shape;278;p42"/>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Ria to Present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3"/>
          <p:cNvSpPr txBox="1">
            <a:spLocks noGrp="1"/>
          </p:cNvSpPr>
          <p:nvPr>
            <p:ph type="body" idx="1"/>
          </p:nvPr>
        </p:nvSpPr>
        <p:spPr>
          <a:xfrm>
            <a:off x="311700" y="1762125"/>
            <a:ext cx="8520600" cy="280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0000"/>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284" name="Google Shape;284;p43"/>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a:t>3. Fundamental Data</a:t>
            </a:r>
            <a:endParaRPr sz="2150"/>
          </a:p>
        </p:txBody>
      </p:sp>
      <p:pic>
        <p:nvPicPr>
          <p:cNvPr id="285" name="Google Shape;285;p43"/>
          <p:cNvPicPr preferRelativeResize="0"/>
          <p:nvPr/>
        </p:nvPicPr>
        <p:blipFill rotWithShape="1">
          <a:blip r:embed="rId3">
            <a:alphaModFix/>
          </a:blip>
          <a:srcRect b="17026"/>
          <a:stretch/>
        </p:blipFill>
        <p:spPr>
          <a:xfrm>
            <a:off x="1606425" y="958075"/>
            <a:ext cx="5198700" cy="3416676"/>
          </a:xfrm>
          <a:prstGeom prst="rect">
            <a:avLst/>
          </a:prstGeom>
          <a:noFill/>
          <a:ln>
            <a:noFill/>
          </a:ln>
        </p:spPr>
      </p:pic>
      <p:sp>
        <p:nvSpPr>
          <p:cNvPr id="286" name="Google Shape;286;p43"/>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Dom to Present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393200"/>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Recap: Next Steps</a:t>
            </a:r>
            <a:endParaRPr/>
          </a:p>
        </p:txBody>
      </p:sp>
      <p:sp>
        <p:nvSpPr>
          <p:cNvPr id="80" name="Google Shape;80;p17"/>
          <p:cNvSpPr txBox="1"/>
          <p:nvPr/>
        </p:nvSpPr>
        <p:spPr>
          <a:xfrm>
            <a:off x="6516600" y="1673350"/>
            <a:ext cx="26274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Lucida Sans"/>
              <a:buChar char="●"/>
            </a:pPr>
            <a:r>
              <a:rPr lang="en">
                <a:latin typeface="Lucida Sans"/>
                <a:ea typeface="Lucida Sans"/>
                <a:cs typeface="Lucida Sans"/>
                <a:sym typeface="Lucida Sans"/>
              </a:rPr>
              <a:t>Finalize Dataset preparation</a:t>
            </a:r>
            <a:endParaRPr>
              <a:latin typeface="Lucida Sans"/>
              <a:ea typeface="Lucida Sans"/>
              <a:cs typeface="Lucida Sans"/>
              <a:sym typeface="Lucida Sans"/>
            </a:endParaRPr>
          </a:p>
          <a:p>
            <a:pPr marL="457200" lvl="0" indent="-317500" algn="l" rtl="0">
              <a:spcBef>
                <a:spcPts val="0"/>
              </a:spcBef>
              <a:spcAft>
                <a:spcPts val="0"/>
              </a:spcAft>
              <a:buSzPts val="1400"/>
              <a:buFont typeface="Lucida Sans"/>
              <a:buChar char="●"/>
            </a:pPr>
            <a:r>
              <a:rPr lang="en">
                <a:latin typeface="Lucida Sans"/>
                <a:ea typeface="Lucida Sans"/>
                <a:cs typeface="Lucida Sans"/>
                <a:sym typeface="Lucida Sans"/>
              </a:rPr>
              <a:t>EDA with all features</a:t>
            </a:r>
            <a:endParaRPr>
              <a:latin typeface="Lucida Sans"/>
              <a:ea typeface="Lucida Sans"/>
              <a:cs typeface="Lucida Sans"/>
              <a:sym typeface="Lucida Sans"/>
            </a:endParaRPr>
          </a:p>
          <a:p>
            <a:pPr marL="457200" lvl="0" indent="-317500" algn="l" rtl="0">
              <a:spcBef>
                <a:spcPts val="0"/>
              </a:spcBef>
              <a:spcAft>
                <a:spcPts val="0"/>
              </a:spcAft>
              <a:buSzPts val="1400"/>
              <a:buFont typeface="Lucida Sans"/>
              <a:buChar char="●"/>
            </a:pPr>
            <a:r>
              <a:rPr lang="en">
                <a:latin typeface="Lucida Sans"/>
                <a:ea typeface="Lucida Sans"/>
                <a:cs typeface="Lucida Sans"/>
                <a:sym typeface="Lucida Sans"/>
              </a:rPr>
              <a:t>Sentiment Analysis</a:t>
            </a:r>
            <a:endParaRPr>
              <a:latin typeface="Lucida Sans"/>
              <a:ea typeface="Lucida Sans"/>
              <a:cs typeface="Lucida Sans"/>
              <a:sym typeface="Lucida Sans"/>
            </a:endParaRPr>
          </a:p>
          <a:p>
            <a:pPr marL="457200" lvl="0" indent="-317500" algn="l" rtl="0">
              <a:spcBef>
                <a:spcPts val="0"/>
              </a:spcBef>
              <a:spcAft>
                <a:spcPts val="0"/>
              </a:spcAft>
              <a:buSzPts val="1400"/>
              <a:buFont typeface="Lucida Sans"/>
              <a:buChar char="●"/>
            </a:pPr>
            <a:r>
              <a:rPr lang="en">
                <a:latin typeface="Lucida Sans"/>
                <a:ea typeface="Lucida Sans"/>
                <a:cs typeface="Lucida Sans"/>
                <a:sym typeface="Lucida Sans"/>
              </a:rPr>
              <a:t>Modelling</a:t>
            </a:r>
            <a:endParaRPr>
              <a:latin typeface="Lucida Sans"/>
              <a:ea typeface="Lucida Sans"/>
              <a:cs typeface="Lucida Sans"/>
              <a:sym typeface="Lucida Sans"/>
            </a:endParaRPr>
          </a:p>
        </p:txBody>
      </p:sp>
      <p:pic>
        <p:nvPicPr>
          <p:cNvPr id="81" name="Google Shape;81;p17"/>
          <p:cNvPicPr preferRelativeResize="0"/>
          <p:nvPr/>
        </p:nvPicPr>
        <p:blipFill>
          <a:blip r:embed="rId3">
            <a:alphaModFix/>
          </a:blip>
          <a:stretch>
            <a:fillRect/>
          </a:stretch>
        </p:blipFill>
        <p:spPr>
          <a:xfrm>
            <a:off x="44650" y="890175"/>
            <a:ext cx="6692050" cy="3446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p44"/>
          <p:cNvPicPr preferRelativeResize="0"/>
          <p:nvPr/>
        </p:nvPicPr>
        <p:blipFill>
          <a:blip r:embed="rId3">
            <a:alphaModFix/>
          </a:blip>
          <a:stretch>
            <a:fillRect/>
          </a:stretch>
        </p:blipFill>
        <p:spPr>
          <a:xfrm>
            <a:off x="989150" y="1041875"/>
            <a:ext cx="7622901" cy="3512775"/>
          </a:xfrm>
          <a:prstGeom prst="rect">
            <a:avLst/>
          </a:prstGeom>
          <a:noFill/>
          <a:ln>
            <a:noFill/>
          </a:ln>
        </p:spPr>
      </p:pic>
      <p:sp>
        <p:nvSpPr>
          <p:cNvPr id="292" name="Google Shape;292;p44"/>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150"/>
              <a:t>2. Macroeconomic Data</a:t>
            </a:r>
            <a:endParaRPr sz="2150"/>
          </a:p>
        </p:txBody>
      </p:sp>
      <p:sp>
        <p:nvSpPr>
          <p:cNvPr id="293" name="Google Shape;293;p44"/>
          <p:cNvSpPr txBox="1"/>
          <p:nvPr/>
        </p:nvSpPr>
        <p:spPr>
          <a:xfrm>
            <a:off x="5648325" y="4376350"/>
            <a:ext cx="4687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1"/>
                </a:solidFill>
              </a:rPr>
              <a:t>Source: Federal Reserve Economic Data (FRED API)</a:t>
            </a:r>
            <a:endParaRPr sz="800">
              <a:solidFill>
                <a:schemeClr val="dk1"/>
              </a:solidFill>
            </a:endParaRPr>
          </a:p>
        </p:txBody>
      </p:sp>
      <p:sp>
        <p:nvSpPr>
          <p:cNvPr id="294" name="Google Shape;294;p44"/>
          <p:cNvSpPr txBox="1"/>
          <p:nvPr/>
        </p:nvSpPr>
        <p:spPr>
          <a:xfrm>
            <a:off x="-1936950" y="-195325"/>
            <a:ext cx="468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295" name="Google Shape;295;p44"/>
          <p:cNvSpPr txBox="1"/>
          <p:nvPr/>
        </p:nvSpPr>
        <p:spPr>
          <a:xfrm>
            <a:off x="5919725" y="1790150"/>
            <a:ext cx="1692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FF0000"/>
                </a:solidFill>
              </a:rPr>
              <a:t>Fed Signals Funds</a:t>
            </a:r>
            <a:endParaRPr sz="800" b="1">
              <a:solidFill>
                <a:srgbClr val="FF0000"/>
              </a:solidFill>
            </a:endParaRPr>
          </a:p>
          <a:p>
            <a:pPr marL="0" lvl="0" indent="0" algn="l" rtl="0">
              <a:spcBef>
                <a:spcPts val="0"/>
              </a:spcBef>
              <a:spcAft>
                <a:spcPts val="0"/>
              </a:spcAft>
              <a:buNone/>
            </a:pPr>
            <a:r>
              <a:rPr lang="en" sz="800" b="1">
                <a:solidFill>
                  <a:srgbClr val="FF0000"/>
                </a:solidFill>
              </a:rPr>
              <a:t> Rate Increases</a:t>
            </a:r>
            <a:endParaRPr sz="800" b="1">
              <a:solidFill>
                <a:srgbClr val="FF0000"/>
              </a:solidFill>
            </a:endParaRPr>
          </a:p>
        </p:txBody>
      </p:sp>
      <p:sp>
        <p:nvSpPr>
          <p:cNvPr id="296" name="Google Shape;296;p44"/>
          <p:cNvSpPr txBox="1"/>
          <p:nvPr/>
        </p:nvSpPr>
        <p:spPr>
          <a:xfrm>
            <a:off x="1784375" y="3781700"/>
            <a:ext cx="1692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rgbClr val="FF0000"/>
                </a:solidFill>
              </a:rPr>
              <a:t>COVID-19</a:t>
            </a:r>
            <a:endParaRPr sz="800" b="1">
              <a:solidFill>
                <a:srgbClr val="FF0000"/>
              </a:solidFill>
            </a:endParaRPr>
          </a:p>
        </p:txBody>
      </p:sp>
      <p:sp>
        <p:nvSpPr>
          <p:cNvPr id="297" name="Google Shape;297;p44"/>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Dom to Present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Reddit Parser</a:t>
            </a:r>
            <a:endParaRPr/>
          </a:p>
        </p:txBody>
      </p:sp>
      <p:pic>
        <p:nvPicPr>
          <p:cNvPr id="303" name="Google Shape;303;p45"/>
          <p:cNvPicPr preferRelativeResize="0"/>
          <p:nvPr/>
        </p:nvPicPr>
        <p:blipFill>
          <a:blip r:embed="rId3">
            <a:alphaModFix/>
          </a:blip>
          <a:stretch>
            <a:fillRect/>
          </a:stretch>
        </p:blipFill>
        <p:spPr>
          <a:xfrm>
            <a:off x="6351924" y="203625"/>
            <a:ext cx="1845150" cy="4736275"/>
          </a:xfrm>
          <a:prstGeom prst="rect">
            <a:avLst/>
          </a:prstGeom>
          <a:noFill/>
          <a:ln>
            <a:noFill/>
          </a:ln>
        </p:spPr>
      </p:pic>
      <p:sp>
        <p:nvSpPr>
          <p:cNvPr id="304" name="Google Shape;304;p45"/>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Tori to Present</a:t>
            </a:r>
            <a:endParaRPr/>
          </a:p>
        </p:txBody>
      </p:sp>
      <p:pic>
        <p:nvPicPr>
          <p:cNvPr id="305" name="Google Shape;305;p45"/>
          <p:cNvPicPr preferRelativeResize="0"/>
          <p:nvPr/>
        </p:nvPicPr>
        <p:blipFill>
          <a:blip r:embed="rId4">
            <a:alphaModFix/>
          </a:blip>
          <a:stretch>
            <a:fillRect/>
          </a:stretch>
        </p:blipFill>
        <p:spPr>
          <a:xfrm>
            <a:off x="242225" y="1017725"/>
            <a:ext cx="5426373" cy="3922175"/>
          </a:xfrm>
          <a:prstGeom prst="rect">
            <a:avLst/>
          </a:prstGeom>
          <a:noFill/>
          <a:ln>
            <a:noFill/>
          </a:ln>
        </p:spPr>
      </p:pic>
      <p:sp>
        <p:nvSpPr>
          <p:cNvPr id="306" name="Google Shape;306;p45"/>
          <p:cNvSpPr/>
          <p:nvPr/>
        </p:nvSpPr>
        <p:spPr>
          <a:xfrm>
            <a:off x="1003475" y="1306575"/>
            <a:ext cx="201900" cy="1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45"/>
          <p:cNvSpPr/>
          <p:nvPr/>
        </p:nvSpPr>
        <p:spPr>
          <a:xfrm>
            <a:off x="1003475" y="4595575"/>
            <a:ext cx="201900" cy="1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pic>
        <p:nvPicPr>
          <p:cNvPr id="312" name="Google Shape;312;p46"/>
          <p:cNvPicPr preferRelativeResize="0"/>
          <p:nvPr/>
        </p:nvPicPr>
        <p:blipFill>
          <a:blip r:embed="rId3">
            <a:alphaModFix/>
          </a:blip>
          <a:stretch>
            <a:fillRect/>
          </a:stretch>
        </p:blipFill>
        <p:spPr>
          <a:xfrm>
            <a:off x="56650" y="2571746"/>
            <a:ext cx="4585941" cy="2500850"/>
          </a:xfrm>
          <a:prstGeom prst="rect">
            <a:avLst/>
          </a:prstGeom>
          <a:noFill/>
          <a:ln>
            <a:noFill/>
          </a:ln>
        </p:spPr>
      </p:pic>
      <p:sp>
        <p:nvSpPr>
          <p:cNvPr id="313" name="Google Shape;313;p46"/>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Initial Reddit EDA</a:t>
            </a:r>
            <a:endParaRPr/>
          </a:p>
        </p:txBody>
      </p:sp>
      <p:sp>
        <p:nvSpPr>
          <p:cNvPr id="314" name="Google Shape;314;p46"/>
          <p:cNvSpPr txBox="1">
            <a:spLocks noGrp="1"/>
          </p:cNvSpPr>
          <p:nvPr>
            <p:ph type="body" idx="1"/>
          </p:nvPr>
        </p:nvSpPr>
        <p:spPr>
          <a:xfrm>
            <a:off x="311700" y="1118075"/>
            <a:ext cx="3374100" cy="140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Reddit data can be used to identify:</a:t>
            </a:r>
            <a:endParaRPr sz="1400"/>
          </a:p>
          <a:p>
            <a:pPr marL="457200" lvl="0" indent="-317500" algn="l" rtl="0">
              <a:spcBef>
                <a:spcPts val="0"/>
              </a:spcBef>
              <a:spcAft>
                <a:spcPts val="0"/>
              </a:spcAft>
              <a:buSzPts val="1400"/>
              <a:buChar char="●"/>
            </a:pPr>
            <a:r>
              <a:rPr lang="en" sz="1400"/>
              <a:t>Reputable or frequent users</a:t>
            </a:r>
            <a:endParaRPr sz="1400"/>
          </a:p>
          <a:p>
            <a:pPr marL="457200" lvl="0" indent="-317500" algn="l" rtl="0">
              <a:spcBef>
                <a:spcPts val="0"/>
              </a:spcBef>
              <a:spcAft>
                <a:spcPts val="0"/>
              </a:spcAft>
              <a:buSzPts val="1400"/>
              <a:buChar char="●"/>
            </a:pPr>
            <a:r>
              <a:rPr lang="en" sz="1400"/>
              <a:t>Dates of interest to be checked against stock data</a:t>
            </a:r>
            <a:endParaRPr sz="1400"/>
          </a:p>
          <a:p>
            <a:pPr marL="457200" lvl="0" indent="-317500" algn="l" rtl="0">
              <a:spcBef>
                <a:spcPts val="0"/>
              </a:spcBef>
              <a:spcAft>
                <a:spcPts val="0"/>
              </a:spcAft>
              <a:buSzPts val="1400"/>
              <a:buChar char="●"/>
            </a:pPr>
            <a:r>
              <a:rPr lang="en" sz="1400"/>
              <a:t>Sentiment towards stock</a:t>
            </a:r>
            <a:endParaRPr sz="1400"/>
          </a:p>
        </p:txBody>
      </p:sp>
      <p:graphicFrame>
        <p:nvGraphicFramePr>
          <p:cNvPr id="315" name="Google Shape;315;p46"/>
          <p:cNvGraphicFramePr/>
          <p:nvPr/>
        </p:nvGraphicFramePr>
        <p:xfrm>
          <a:off x="6668475" y="70900"/>
          <a:ext cx="2399325" cy="4464440"/>
        </p:xfrm>
        <a:graphic>
          <a:graphicData uri="http://schemas.openxmlformats.org/drawingml/2006/table">
            <a:tbl>
              <a:tblPr>
                <a:noFill/>
                <a:tableStyleId>{7AF2444C-DCA7-4916-92F9-091FA5C83E52}</a:tableStyleId>
              </a:tblPr>
              <a:tblGrid>
                <a:gridCol w="701425"/>
                <a:gridCol w="1697900"/>
              </a:tblGrid>
              <a:tr h="186850">
                <a:tc>
                  <a:txBody>
                    <a:bodyPr/>
                    <a:lstStyle/>
                    <a:p>
                      <a:pPr marL="0" lvl="0" indent="0" algn="ctr" rtl="0">
                        <a:spcBef>
                          <a:spcPts val="0"/>
                        </a:spcBef>
                        <a:spcAft>
                          <a:spcPts val="0"/>
                        </a:spcAft>
                        <a:buNone/>
                      </a:pPr>
                      <a:r>
                        <a:rPr lang="en" sz="700" b="1"/>
                        <a:t>Date</a:t>
                      </a:r>
                      <a:endParaRPr sz="700" b="1"/>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b="1"/>
                        <a:t># of Pepsi related posts in wallstreetbets</a:t>
                      </a:r>
                      <a:endParaRPr sz="700" b="1"/>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None/>
                      </a:pPr>
                      <a:r>
                        <a:rPr lang="en" sz="700"/>
                        <a:t>2018-07-02</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2</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2018-07-03</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2018-07-06</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5</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2018-07-07</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5</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2018-07-08</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6</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2018-07-09</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6</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2018-07-10</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7</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2018-07-11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2</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2018-07-12</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5</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2018-07-14</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2</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2018-07-16</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2</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2018-07-18</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2018-07-22</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2018-07-23</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Clr>
                          <a:schemeClr val="dk1"/>
                        </a:buClr>
                        <a:buSzPts val="1100"/>
                        <a:buFont typeface="Arial"/>
                        <a:buNone/>
                      </a:pPr>
                      <a:r>
                        <a:rPr lang="en" sz="700">
                          <a:solidFill>
                            <a:schemeClr val="dk1"/>
                          </a:solidFill>
                        </a:rPr>
                        <a:t>2018-07-24</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3</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None/>
                      </a:pPr>
                      <a:r>
                        <a:rPr lang="en" sz="700">
                          <a:solidFill>
                            <a:schemeClr val="dk1"/>
                          </a:solidFill>
                        </a:rPr>
                        <a:t>2018-07-25</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None/>
                      </a:pPr>
                      <a:r>
                        <a:rPr lang="en" sz="700">
                          <a:solidFill>
                            <a:schemeClr val="dk1"/>
                          </a:solidFill>
                        </a:rPr>
                        <a:t>2018-07-26</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None/>
                      </a:pPr>
                      <a:r>
                        <a:rPr lang="en" sz="700">
                          <a:solidFill>
                            <a:schemeClr val="dk1"/>
                          </a:solidFill>
                        </a:rPr>
                        <a:t>2018-07-27</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None/>
                      </a:pPr>
                      <a:r>
                        <a:rPr lang="en" sz="700">
                          <a:solidFill>
                            <a:schemeClr val="dk1"/>
                          </a:solidFill>
                        </a:rPr>
                        <a:t>2018-07-28</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700"/>
                        <a:t>6</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C9DAF8"/>
                    </a:solidFill>
                  </a:tcPr>
                </a:tc>
              </a:tr>
              <a:tr h="182650">
                <a:tc>
                  <a:txBody>
                    <a:bodyPr/>
                    <a:lstStyle/>
                    <a:p>
                      <a:pPr marL="0" lvl="0" indent="0" algn="ctr" rtl="0">
                        <a:spcBef>
                          <a:spcPts val="0"/>
                        </a:spcBef>
                        <a:spcAft>
                          <a:spcPts val="0"/>
                        </a:spcAft>
                        <a:buNone/>
                      </a:pPr>
                      <a:r>
                        <a:rPr lang="en" sz="700">
                          <a:solidFill>
                            <a:schemeClr val="dk1"/>
                          </a:solidFill>
                        </a:rPr>
                        <a:t>2018-07-30</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r h="182650">
                <a:tc>
                  <a:txBody>
                    <a:bodyPr/>
                    <a:lstStyle/>
                    <a:p>
                      <a:pPr marL="0" lvl="0" indent="0" algn="ctr" rtl="0">
                        <a:spcBef>
                          <a:spcPts val="0"/>
                        </a:spcBef>
                        <a:spcAft>
                          <a:spcPts val="0"/>
                        </a:spcAft>
                        <a:buNone/>
                      </a:pPr>
                      <a:r>
                        <a:rPr lang="en" sz="700">
                          <a:solidFill>
                            <a:schemeClr val="dk1"/>
                          </a:solidFill>
                        </a:rPr>
                        <a:t>2018-07-31</a:t>
                      </a:r>
                      <a:endParaRPr sz="700">
                        <a:solidFill>
                          <a:schemeClr val="dk1"/>
                        </a:solidFill>
                      </a:endParaRPr>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en" sz="700"/>
                        <a:t>1</a:t>
                      </a:r>
                      <a:endParaRPr sz="700"/>
                    </a:p>
                  </a:txBody>
                  <a:tcPr marL="91425" marR="91425" marT="45700" marB="457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r>
            </a:tbl>
          </a:graphicData>
        </a:graphic>
      </p:graphicFrame>
      <p:graphicFrame>
        <p:nvGraphicFramePr>
          <p:cNvPr id="316" name="Google Shape;316;p46"/>
          <p:cNvGraphicFramePr/>
          <p:nvPr/>
        </p:nvGraphicFramePr>
        <p:xfrm>
          <a:off x="4710825" y="70900"/>
          <a:ext cx="1847100" cy="4014900"/>
        </p:xfrm>
        <a:graphic>
          <a:graphicData uri="http://schemas.openxmlformats.org/drawingml/2006/table">
            <a:tbl>
              <a:tblPr>
                <a:noFill/>
                <a:tableStyleId>{7AF2444C-DCA7-4916-92F9-091FA5C83E52}</a:tableStyleId>
              </a:tblPr>
              <a:tblGrid>
                <a:gridCol w="923550"/>
                <a:gridCol w="923550"/>
              </a:tblGrid>
              <a:tr h="426700">
                <a:tc>
                  <a:txBody>
                    <a:bodyPr/>
                    <a:lstStyle/>
                    <a:p>
                      <a:pPr marL="0" lvl="0" indent="0" algn="ctr" rtl="0">
                        <a:spcBef>
                          <a:spcPts val="0"/>
                        </a:spcBef>
                        <a:spcAft>
                          <a:spcPts val="0"/>
                        </a:spcAft>
                        <a:buNone/>
                      </a:pPr>
                      <a:r>
                        <a:rPr lang="en" sz="800" b="1"/>
                        <a:t>Author</a:t>
                      </a:r>
                      <a:endParaRPr sz="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b="1"/>
                        <a:t># of Posts by Author</a:t>
                      </a:r>
                      <a:endParaRPr sz="800" b="1"/>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None/>
                      </a:pPr>
                      <a:r>
                        <a:rPr lang="en" sz="800"/>
                        <a:t>A***Blaster5000</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800"/>
                        <a:t>7</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koalaser777</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c>
                  <a:txBody>
                    <a:bodyPr/>
                    <a:lstStyle/>
                    <a:p>
                      <a:pPr marL="0" lvl="0" indent="0" algn="ctr" rtl="0">
                        <a:spcBef>
                          <a:spcPts val="0"/>
                        </a:spcBef>
                        <a:spcAft>
                          <a:spcPts val="0"/>
                        </a:spcAft>
                        <a:buNone/>
                      </a:pPr>
                      <a:r>
                        <a:rPr lang="en" sz="800"/>
                        <a:t>5</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rgbClr val="C9DAF8"/>
                    </a:solidFill>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stoutdonkey</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3</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Argent_</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3</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wh3atthinz</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londonistani</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Mr_Prestonius</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Ziiphyr</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darkflash26</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mke1996</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r h="326200">
                <a:tc>
                  <a:txBody>
                    <a:bodyPr/>
                    <a:lstStyle/>
                    <a:p>
                      <a:pPr marL="0" lvl="0" indent="0" algn="ctr" rtl="0">
                        <a:spcBef>
                          <a:spcPts val="0"/>
                        </a:spcBef>
                        <a:spcAft>
                          <a:spcPts val="0"/>
                        </a:spcAft>
                        <a:buClr>
                          <a:schemeClr val="dk1"/>
                        </a:buClr>
                        <a:buSzPts val="1100"/>
                        <a:buFont typeface="Arial"/>
                        <a:buNone/>
                      </a:pPr>
                      <a:r>
                        <a:rPr lang="en" sz="800">
                          <a:solidFill>
                            <a:schemeClr val="dk1"/>
                          </a:solidFill>
                        </a:rPr>
                        <a:t>rnjbond</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800"/>
                        <a:t>2</a:t>
                      </a:r>
                      <a:endParaRPr sz="800"/>
                    </a:p>
                  </a:txBody>
                  <a:tcPr marL="91425" marR="91425" marT="91425" marB="91425">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r>
            </a:tbl>
          </a:graphicData>
        </a:graphic>
      </p:graphicFrame>
      <p:sp>
        <p:nvSpPr>
          <p:cNvPr id="317" name="Google Shape;317;p46"/>
          <p:cNvSpPr/>
          <p:nvPr/>
        </p:nvSpPr>
        <p:spPr>
          <a:xfrm>
            <a:off x="3752150" y="2617600"/>
            <a:ext cx="282300" cy="24351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46"/>
          <p:cNvSpPr/>
          <p:nvPr/>
        </p:nvSpPr>
        <p:spPr>
          <a:xfrm>
            <a:off x="820425" y="2745300"/>
            <a:ext cx="536400" cy="195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46"/>
          <p:cNvSpPr/>
          <p:nvPr/>
        </p:nvSpPr>
        <p:spPr>
          <a:xfrm>
            <a:off x="820425" y="3047000"/>
            <a:ext cx="536400" cy="1956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46"/>
          <p:cNvSpPr/>
          <p:nvPr/>
        </p:nvSpPr>
        <p:spPr>
          <a:xfrm>
            <a:off x="732825" y="3433400"/>
            <a:ext cx="201900" cy="1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46"/>
          <p:cNvSpPr/>
          <p:nvPr/>
        </p:nvSpPr>
        <p:spPr>
          <a:xfrm>
            <a:off x="732825" y="3592100"/>
            <a:ext cx="201900" cy="107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46"/>
          <p:cNvSpPr/>
          <p:nvPr/>
        </p:nvSpPr>
        <p:spPr>
          <a:xfrm>
            <a:off x="732825" y="4767600"/>
            <a:ext cx="201900" cy="107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46"/>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Tori to Present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47"/>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Reddit Dataset</a:t>
            </a:r>
            <a:endParaRPr/>
          </a:p>
        </p:txBody>
      </p:sp>
      <p:sp>
        <p:nvSpPr>
          <p:cNvPr id="329" name="Google Shape;329;p47"/>
          <p:cNvSpPr txBox="1">
            <a:spLocks noGrp="1"/>
          </p:cNvSpPr>
          <p:nvPr>
            <p:ph type="body" idx="1"/>
          </p:nvPr>
        </p:nvSpPr>
        <p:spPr>
          <a:xfrm>
            <a:off x="311700" y="1076325"/>
            <a:ext cx="4734900" cy="2806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Reddit is a social news aggregation and discussion site</a:t>
            </a:r>
            <a:endParaRPr sz="1600"/>
          </a:p>
          <a:p>
            <a:pPr marL="914400" lvl="1" indent="-330200" algn="l" rtl="0">
              <a:spcBef>
                <a:spcPts val="0"/>
              </a:spcBef>
              <a:spcAft>
                <a:spcPts val="0"/>
              </a:spcAft>
              <a:buSzPts val="1600"/>
              <a:buChar char="○"/>
            </a:pPr>
            <a:r>
              <a:rPr lang="en" sz="1600"/>
              <a:t>As of March 2022 it is the 9th most visited site in the world</a:t>
            </a:r>
            <a:endParaRPr sz="1600"/>
          </a:p>
          <a:p>
            <a:pPr marL="914400" lvl="1" indent="-330200" algn="l" rtl="0">
              <a:spcBef>
                <a:spcPts val="0"/>
              </a:spcBef>
              <a:spcAft>
                <a:spcPts val="0"/>
              </a:spcAft>
              <a:buSzPts val="1600"/>
              <a:buChar char="○"/>
            </a:pPr>
            <a:r>
              <a:rPr lang="en" sz="1600"/>
              <a:t>Posts are organized by “subreddits”</a:t>
            </a:r>
            <a:endParaRPr sz="1600"/>
          </a:p>
          <a:p>
            <a:pPr marL="457200" lvl="0" indent="-330200" algn="l" rtl="0">
              <a:spcBef>
                <a:spcPts val="0"/>
              </a:spcBef>
              <a:spcAft>
                <a:spcPts val="0"/>
              </a:spcAft>
              <a:buSzPts val="1600"/>
              <a:buChar char="●"/>
            </a:pPr>
            <a:r>
              <a:rPr lang="en" sz="1600"/>
              <a:t>We used “WallStreetBets” as the source for sentiment regarding the stock market</a:t>
            </a:r>
            <a:endParaRPr sz="1600"/>
          </a:p>
          <a:p>
            <a:pPr marL="914400" lvl="1" indent="-330200" algn="l" rtl="0">
              <a:spcBef>
                <a:spcPts val="0"/>
              </a:spcBef>
              <a:spcAft>
                <a:spcPts val="0"/>
              </a:spcAft>
              <a:buSzPts val="1600"/>
              <a:buChar char="○"/>
            </a:pPr>
            <a:r>
              <a:rPr lang="en" sz="1600"/>
              <a:t>participants discuss stock and trade options</a:t>
            </a:r>
            <a:endParaRPr sz="1600"/>
          </a:p>
          <a:p>
            <a:pPr marL="914400" lvl="1" indent="-330200" algn="l" rtl="0">
              <a:spcBef>
                <a:spcPts val="0"/>
              </a:spcBef>
              <a:spcAft>
                <a:spcPts val="0"/>
              </a:spcAft>
              <a:buSzPts val="1600"/>
              <a:buChar char="○"/>
            </a:pPr>
            <a:r>
              <a:rPr lang="en" sz="1600"/>
              <a:t>As of July 2022, it has 12.3 M members.</a:t>
            </a:r>
            <a:endParaRPr sz="1600"/>
          </a:p>
        </p:txBody>
      </p:sp>
      <p:pic>
        <p:nvPicPr>
          <p:cNvPr id="330" name="Google Shape;330;p47"/>
          <p:cNvPicPr preferRelativeResize="0"/>
          <p:nvPr/>
        </p:nvPicPr>
        <p:blipFill>
          <a:blip r:embed="rId3">
            <a:alphaModFix/>
          </a:blip>
          <a:stretch>
            <a:fillRect/>
          </a:stretch>
        </p:blipFill>
        <p:spPr>
          <a:xfrm>
            <a:off x="5446612" y="140216"/>
            <a:ext cx="3279750" cy="1844860"/>
          </a:xfrm>
          <a:prstGeom prst="rect">
            <a:avLst/>
          </a:prstGeom>
          <a:noFill/>
          <a:ln>
            <a:noFill/>
          </a:ln>
        </p:spPr>
      </p:pic>
      <p:sp>
        <p:nvSpPr>
          <p:cNvPr id="331" name="Google Shape;331;p47"/>
          <p:cNvSpPr txBox="1"/>
          <p:nvPr/>
        </p:nvSpPr>
        <p:spPr>
          <a:xfrm>
            <a:off x="5446675" y="1880575"/>
            <a:ext cx="32799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a:t>“Like 4chan found a Bloomberg Terminal”</a:t>
            </a:r>
            <a:endParaRPr sz="1100"/>
          </a:p>
        </p:txBody>
      </p:sp>
      <p:pic>
        <p:nvPicPr>
          <p:cNvPr id="332" name="Google Shape;332;p47"/>
          <p:cNvPicPr preferRelativeResize="0"/>
          <p:nvPr/>
        </p:nvPicPr>
        <p:blipFill>
          <a:blip r:embed="rId4">
            <a:alphaModFix/>
          </a:blip>
          <a:stretch>
            <a:fillRect/>
          </a:stretch>
        </p:blipFill>
        <p:spPr>
          <a:xfrm>
            <a:off x="8241650" y="123850"/>
            <a:ext cx="453050" cy="453050"/>
          </a:xfrm>
          <a:prstGeom prst="rect">
            <a:avLst/>
          </a:prstGeom>
          <a:noFill/>
          <a:ln>
            <a:noFill/>
          </a:ln>
        </p:spPr>
      </p:pic>
      <p:sp>
        <p:nvSpPr>
          <p:cNvPr id="333" name="Google Shape;333;p47"/>
          <p:cNvSpPr txBox="1"/>
          <p:nvPr/>
        </p:nvSpPr>
        <p:spPr>
          <a:xfrm>
            <a:off x="-1502350" y="717875"/>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Javier to Present</a:t>
            </a:r>
            <a:endParaRPr/>
          </a:p>
        </p:txBody>
      </p:sp>
      <p:pic>
        <p:nvPicPr>
          <p:cNvPr id="334" name="Google Shape;334;p47"/>
          <p:cNvPicPr preferRelativeResize="0"/>
          <p:nvPr/>
        </p:nvPicPr>
        <p:blipFill>
          <a:blip r:embed="rId5">
            <a:alphaModFix/>
          </a:blip>
          <a:stretch>
            <a:fillRect/>
          </a:stretch>
        </p:blipFill>
        <p:spPr>
          <a:xfrm>
            <a:off x="5199000" y="2386975"/>
            <a:ext cx="3792600" cy="20926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8"/>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r/wallstreetbets</a:t>
            </a:r>
            <a:endParaRPr sz="1400"/>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340" name="Google Shape;340;p48"/>
          <p:cNvSpPr txBox="1">
            <a:spLocks noGrp="1"/>
          </p:cNvSpPr>
          <p:nvPr>
            <p:ph type="body" idx="1"/>
          </p:nvPr>
        </p:nvSpPr>
        <p:spPr>
          <a:xfrm>
            <a:off x="311700" y="1152525"/>
            <a:ext cx="4026300" cy="28068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Timeline: 2018-2021</a:t>
            </a:r>
            <a:endParaRPr sz="1600"/>
          </a:p>
          <a:p>
            <a:pPr marL="457200" lvl="0" indent="-330200" algn="l" rtl="0">
              <a:spcBef>
                <a:spcPts val="0"/>
              </a:spcBef>
              <a:spcAft>
                <a:spcPts val="0"/>
              </a:spcAft>
              <a:buSzPts val="1600"/>
              <a:buChar char="●"/>
            </a:pPr>
            <a:r>
              <a:rPr lang="en" sz="1600"/>
              <a:t>Source: https://files.pushshift.io/reddit/comments/</a:t>
            </a:r>
            <a:endParaRPr sz="1600"/>
          </a:p>
          <a:p>
            <a:pPr marL="457200" lvl="0" indent="-330200" algn="l" rtl="0">
              <a:spcBef>
                <a:spcPts val="0"/>
              </a:spcBef>
              <a:spcAft>
                <a:spcPts val="0"/>
              </a:spcAft>
              <a:buSzPts val="1600"/>
              <a:buChar char="●"/>
            </a:pPr>
            <a:r>
              <a:rPr lang="en" sz="1600"/>
              <a:t>Compressed size: 900 GB split in monthly file dumps</a:t>
            </a:r>
            <a:endParaRPr sz="1600"/>
          </a:p>
          <a:p>
            <a:pPr marL="457200" lvl="0" indent="-330200" algn="l" rtl="0">
              <a:spcBef>
                <a:spcPts val="0"/>
              </a:spcBef>
              <a:spcAft>
                <a:spcPts val="0"/>
              </a:spcAft>
              <a:buSzPts val="1600"/>
              <a:buChar char="●"/>
            </a:pPr>
            <a:r>
              <a:rPr lang="en" sz="1600"/>
              <a:t>JSON files extracted with only the comments in the Wallstreetbets subreddit</a:t>
            </a:r>
            <a:endParaRPr sz="1600"/>
          </a:p>
          <a:p>
            <a:pPr marL="457200" lvl="0" indent="-330200" algn="l" rtl="0">
              <a:spcBef>
                <a:spcPts val="0"/>
              </a:spcBef>
              <a:spcAft>
                <a:spcPts val="0"/>
              </a:spcAft>
              <a:buSzPts val="1600"/>
              <a:buChar char="●"/>
            </a:pPr>
            <a:r>
              <a:rPr lang="en" sz="1600"/>
              <a:t>38 million comments</a:t>
            </a:r>
            <a:endParaRPr sz="1600"/>
          </a:p>
        </p:txBody>
      </p:sp>
      <p:sp>
        <p:nvSpPr>
          <p:cNvPr id="341" name="Google Shape;341;p48"/>
          <p:cNvSpPr txBox="1"/>
          <p:nvPr/>
        </p:nvSpPr>
        <p:spPr>
          <a:xfrm>
            <a:off x="4391675" y="44813"/>
            <a:ext cx="252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Example submission:</a:t>
            </a:r>
            <a:endParaRPr/>
          </a:p>
        </p:txBody>
      </p:sp>
      <p:sp>
        <p:nvSpPr>
          <p:cNvPr id="342" name="Google Shape;342;p48"/>
          <p:cNvSpPr txBox="1"/>
          <p:nvPr/>
        </p:nvSpPr>
        <p:spPr>
          <a:xfrm>
            <a:off x="4391675" y="1543400"/>
            <a:ext cx="1915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Example comment:</a:t>
            </a:r>
            <a:endParaRPr/>
          </a:p>
        </p:txBody>
      </p:sp>
      <p:pic>
        <p:nvPicPr>
          <p:cNvPr id="343" name="Google Shape;343;p48"/>
          <p:cNvPicPr preferRelativeResize="0"/>
          <p:nvPr/>
        </p:nvPicPr>
        <p:blipFill>
          <a:blip r:embed="rId3">
            <a:alphaModFix/>
          </a:blip>
          <a:stretch>
            <a:fillRect/>
          </a:stretch>
        </p:blipFill>
        <p:spPr>
          <a:xfrm>
            <a:off x="4391675" y="368833"/>
            <a:ext cx="4745400" cy="1193765"/>
          </a:xfrm>
          <a:prstGeom prst="rect">
            <a:avLst/>
          </a:prstGeom>
          <a:noFill/>
          <a:ln>
            <a:noFill/>
          </a:ln>
        </p:spPr>
      </p:pic>
      <p:pic>
        <p:nvPicPr>
          <p:cNvPr id="344" name="Google Shape;344;p48"/>
          <p:cNvPicPr preferRelativeResize="0"/>
          <p:nvPr/>
        </p:nvPicPr>
        <p:blipFill>
          <a:blip r:embed="rId4">
            <a:alphaModFix/>
          </a:blip>
          <a:stretch>
            <a:fillRect/>
          </a:stretch>
        </p:blipFill>
        <p:spPr>
          <a:xfrm>
            <a:off x="4338000" y="1867397"/>
            <a:ext cx="4653600" cy="2865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9"/>
          <p:cNvSpPr txBox="1">
            <a:spLocks noGrp="1"/>
          </p:cNvSpPr>
          <p:nvPr>
            <p:ph type="title"/>
          </p:nvPr>
        </p:nvSpPr>
        <p:spPr>
          <a:xfrm>
            <a:off x="311700" y="37975"/>
            <a:ext cx="8520600" cy="10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TSLA Closing Predictions</a:t>
            </a:r>
            <a:endParaRPr/>
          </a:p>
          <a:p>
            <a:pPr marL="0" lvl="0" indent="0" algn="ctr" rtl="0">
              <a:spcBef>
                <a:spcPts val="0"/>
              </a:spcBef>
              <a:spcAft>
                <a:spcPts val="0"/>
              </a:spcAft>
              <a:buNone/>
            </a:pPr>
            <a:r>
              <a:rPr lang="en"/>
              <a:t>180 timesteps</a:t>
            </a:r>
            <a:endParaRPr/>
          </a:p>
        </p:txBody>
      </p:sp>
      <p:pic>
        <p:nvPicPr>
          <p:cNvPr id="350" name="Google Shape;350;p49"/>
          <p:cNvPicPr preferRelativeResize="0"/>
          <p:nvPr/>
        </p:nvPicPr>
        <p:blipFill>
          <a:blip r:embed="rId3">
            <a:alphaModFix/>
          </a:blip>
          <a:stretch>
            <a:fillRect/>
          </a:stretch>
        </p:blipFill>
        <p:spPr>
          <a:xfrm>
            <a:off x="1257300" y="1004788"/>
            <a:ext cx="6629400" cy="3400425"/>
          </a:xfrm>
          <a:prstGeom prst="rect">
            <a:avLst/>
          </a:prstGeom>
          <a:noFill/>
          <a:ln>
            <a:noFill/>
          </a:ln>
        </p:spPr>
      </p:pic>
      <p:pic>
        <p:nvPicPr>
          <p:cNvPr id="351" name="Google Shape;351;p49"/>
          <p:cNvPicPr preferRelativeResize="0"/>
          <p:nvPr/>
        </p:nvPicPr>
        <p:blipFill>
          <a:blip r:embed="rId4">
            <a:alphaModFix/>
          </a:blip>
          <a:stretch>
            <a:fillRect/>
          </a:stretch>
        </p:blipFill>
        <p:spPr>
          <a:xfrm>
            <a:off x="3414700" y="1054675"/>
            <a:ext cx="2314575" cy="3505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1"/>
                                        </p:tgtEl>
                                        <p:attrNameLst>
                                          <p:attrName>style.visibility</p:attrName>
                                        </p:attrNameLst>
                                      </p:cBhvr>
                                      <p:to>
                                        <p:strVal val="visible"/>
                                      </p:to>
                                    </p:set>
                                    <p:animEffect transition="in" filter="fade">
                                      <p:cBhvr>
                                        <p:cTn id="12" dur="1000"/>
                                        <p:tgtEl>
                                          <p:spTgt spid="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0"/>
          <p:cNvSpPr txBox="1">
            <a:spLocks noGrp="1"/>
          </p:cNvSpPr>
          <p:nvPr>
            <p:ph type="title"/>
          </p:nvPr>
        </p:nvSpPr>
        <p:spPr>
          <a:xfrm>
            <a:off x="311700" y="37975"/>
            <a:ext cx="8520600" cy="101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AAPL Closing Predictions</a:t>
            </a:r>
            <a:endParaRPr/>
          </a:p>
          <a:p>
            <a:pPr marL="0" lvl="0" indent="0" algn="ctr" rtl="0">
              <a:spcBef>
                <a:spcPts val="0"/>
              </a:spcBef>
              <a:spcAft>
                <a:spcPts val="0"/>
              </a:spcAft>
              <a:buNone/>
            </a:pPr>
            <a:r>
              <a:rPr lang="en"/>
              <a:t>180 timesteps</a:t>
            </a:r>
            <a:endParaRPr/>
          </a:p>
        </p:txBody>
      </p:sp>
      <p:pic>
        <p:nvPicPr>
          <p:cNvPr id="357" name="Google Shape;357;p50"/>
          <p:cNvPicPr preferRelativeResize="0"/>
          <p:nvPr/>
        </p:nvPicPr>
        <p:blipFill>
          <a:blip r:embed="rId3">
            <a:alphaModFix/>
          </a:blip>
          <a:stretch>
            <a:fillRect/>
          </a:stretch>
        </p:blipFill>
        <p:spPr>
          <a:xfrm>
            <a:off x="152400" y="1207075"/>
            <a:ext cx="8839201" cy="2968575"/>
          </a:xfrm>
          <a:prstGeom prst="rect">
            <a:avLst/>
          </a:prstGeom>
          <a:noFill/>
          <a:ln>
            <a:noFill/>
          </a:ln>
        </p:spPr>
      </p:pic>
      <p:pic>
        <p:nvPicPr>
          <p:cNvPr id="358" name="Google Shape;358;p50"/>
          <p:cNvPicPr preferRelativeResize="0"/>
          <p:nvPr/>
        </p:nvPicPr>
        <p:blipFill>
          <a:blip r:embed="rId4">
            <a:alphaModFix/>
          </a:blip>
          <a:stretch>
            <a:fillRect/>
          </a:stretch>
        </p:blipFill>
        <p:spPr>
          <a:xfrm>
            <a:off x="3433763" y="1022288"/>
            <a:ext cx="2276475" cy="3486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7"/>
                                        </p:tgtEl>
                                        <p:attrNameLst>
                                          <p:attrName>style.visibility</p:attrName>
                                        </p:attrNameLst>
                                      </p:cBhvr>
                                      <p:to>
                                        <p:strVal val="visible"/>
                                      </p:to>
                                    </p:set>
                                    <p:animEffect transition="in" filter="fade">
                                      <p:cBhvr>
                                        <p:cTn id="7" dur="1000"/>
                                        <p:tgtEl>
                                          <p:spTgt spid="3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8"/>
                                        </p:tgtEl>
                                        <p:attrNameLst>
                                          <p:attrName>style.visibility</p:attrName>
                                        </p:attrNameLst>
                                      </p:cBhvr>
                                      <p:to>
                                        <p:strVal val="visible"/>
                                      </p:to>
                                    </p:set>
                                    <p:animEffect transition="in" filter="fade">
                                      <p:cBhvr>
                                        <p:cTn id="12" dur="1000"/>
                                        <p:tgtEl>
                                          <p:spTgt spid="3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51"/>
          <p:cNvSpPr txBox="1">
            <a:spLocks noGrp="1"/>
          </p:cNvSpPr>
          <p:nvPr>
            <p:ph type="title"/>
          </p:nvPr>
        </p:nvSpPr>
        <p:spPr>
          <a:xfrm>
            <a:off x="311700" y="445025"/>
            <a:ext cx="32259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Tesla Learnings</a:t>
            </a:r>
            <a:endParaRPr/>
          </a:p>
        </p:txBody>
      </p:sp>
      <p:sp>
        <p:nvSpPr>
          <p:cNvPr id="364" name="Google Shape;364;p51"/>
          <p:cNvSpPr txBox="1">
            <a:spLocks noGrp="1"/>
          </p:cNvSpPr>
          <p:nvPr>
            <p:ph type="body" idx="1"/>
          </p:nvPr>
        </p:nvSpPr>
        <p:spPr>
          <a:xfrm>
            <a:off x="311700" y="1152475"/>
            <a:ext cx="415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t>60 Timestep:</a:t>
            </a:r>
            <a:endParaRPr u="sng"/>
          </a:p>
          <a:p>
            <a:pPr marL="0" lvl="0" indent="0" algn="l" rtl="0">
              <a:spcBef>
                <a:spcPts val="0"/>
              </a:spcBef>
              <a:spcAft>
                <a:spcPts val="0"/>
              </a:spcAft>
              <a:buNone/>
            </a:pPr>
            <a:r>
              <a:rPr lang="en"/>
              <a:t>-Number of rows and columns:  (710, 60, 1)</a:t>
            </a:r>
            <a:endParaRPr/>
          </a:p>
          <a:p>
            <a:pPr marL="0" lvl="0" indent="0" algn="l" rtl="0">
              <a:spcBef>
                <a:spcPts val="0"/>
              </a:spcBef>
              <a:spcAft>
                <a:spcPts val="0"/>
              </a:spcAft>
              <a:buNone/>
            </a:pPr>
            <a:r>
              <a:rPr lang="en"/>
              <a:t>-RSME: 38.06332196602403</a:t>
            </a:r>
            <a:endParaRPr/>
          </a:p>
          <a:p>
            <a:pPr marL="0" lvl="0" indent="0" algn="l" rtl="0">
              <a:spcBef>
                <a:spcPts val="0"/>
              </a:spcBef>
              <a:spcAft>
                <a:spcPts val="0"/>
              </a:spcAft>
              <a:buNone/>
            </a:pPr>
            <a:r>
              <a:rPr lang="en"/>
              <a:t>-MAPE: 4.0180439363100025</a:t>
            </a:r>
            <a:endParaRPr/>
          </a:p>
          <a:p>
            <a:pPr marL="0" lvl="0" indent="0" algn="l" rtl="0">
              <a:spcBef>
                <a:spcPts val="0"/>
              </a:spcBef>
              <a:spcAft>
                <a:spcPts val="0"/>
              </a:spcAft>
              <a:buNone/>
            </a:pPr>
            <a:endParaRPr/>
          </a:p>
          <a:p>
            <a:pPr marL="0" lvl="0" indent="0" algn="l" rtl="0">
              <a:spcBef>
                <a:spcPts val="0"/>
              </a:spcBef>
              <a:spcAft>
                <a:spcPts val="0"/>
              </a:spcAft>
              <a:buNone/>
            </a:pPr>
            <a:r>
              <a:rPr lang="en" u="sng"/>
              <a:t>180 Timestep:</a:t>
            </a:r>
            <a:endParaRPr u="sng"/>
          </a:p>
          <a:p>
            <a:pPr marL="0" lvl="0" indent="0" algn="l" rtl="0">
              <a:spcBef>
                <a:spcPts val="0"/>
              </a:spcBef>
              <a:spcAft>
                <a:spcPts val="0"/>
              </a:spcAft>
              <a:buNone/>
            </a:pPr>
            <a:r>
              <a:rPr lang="en"/>
              <a:t>-Number of rows and columns:  (710, 180, 1)</a:t>
            </a:r>
            <a:endParaRPr/>
          </a:p>
          <a:p>
            <a:pPr marL="0" lvl="0" indent="0" algn="l" rtl="0">
              <a:spcBef>
                <a:spcPts val="0"/>
              </a:spcBef>
              <a:spcAft>
                <a:spcPts val="0"/>
              </a:spcAft>
              <a:buNone/>
            </a:pPr>
            <a:r>
              <a:rPr lang="en"/>
              <a:t>-RSME: 32.536100525651094</a:t>
            </a:r>
            <a:endParaRPr/>
          </a:p>
          <a:p>
            <a:pPr marL="0" lvl="0" indent="0" algn="l" rtl="0">
              <a:spcBef>
                <a:spcPts val="0"/>
              </a:spcBef>
              <a:spcAft>
                <a:spcPts val="0"/>
              </a:spcAft>
              <a:buNone/>
            </a:pPr>
            <a:r>
              <a:rPr lang="en"/>
              <a:t>-MAPE: 3.339758842815947</a:t>
            </a:r>
            <a:endParaRPr/>
          </a:p>
        </p:txBody>
      </p:sp>
      <p:sp>
        <p:nvSpPr>
          <p:cNvPr id="365" name="Google Shape;365;p51"/>
          <p:cNvSpPr txBox="1">
            <a:spLocks noGrp="1"/>
          </p:cNvSpPr>
          <p:nvPr>
            <p:ph type="body" idx="2"/>
          </p:nvPr>
        </p:nvSpPr>
        <p:spPr>
          <a:xfrm>
            <a:off x="4839800" y="1152475"/>
            <a:ext cx="4158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t>60 Timestep:</a:t>
            </a:r>
            <a:endParaRPr u="sng"/>
          </a:p>
          <a:p>
            <a:pPr marL="0" lvl="0" indent="0" algn="l" rtl="0">
              <a:spcBef>
                <a:spcPts val="0"/>
              </a:spcBef>
              <a:spcAft>
                <a:spcPts val="0"/>
              </a:spcAft>
              <a:buClr>
                <a:schemeClr val="dk1"/>
              </a:buClr>
              <a:buSzPts val="1100"/>
              <a:buFont typeface="Arial"/>
              <a:buNone/>
            </a:pPr>
            <a:r>
              <a:rPr lang="en"/>
              <a:t>-Number of rows and columns:  (710, 60, 1)</a:t>
            </a:r>
            <a:endParaRPr/>
          </a:p>
          <a:p>
            <a:pPr marL="0" lvl="0" indent="0" algn="l" rtl="0">
              <a:spcBef>
                <a:spcPts val="0"/>
              </a:spcBef>
              <a:spcAft>
                <a:spcPts val="0"/>
              </a:spcAft>
              <a:buClr>
                <a:schemeClr val="dk1"/>
              </a:buClr>
              <a:buSzPts val="1100"/>
              <a:buFont typeface="Arial"/>
              <a:buNone/>
            </a:pPr>
            <a:r>
              <a:rPr lang="en"/>
              <a:t>-RSME: 2.3567257014573357</a:t>
            </a:r>
            <a:endParaRPr/>
          </a:p>
          <a:p>
            <a:pPr marL="0" lvl="0" indent="0" algn="l" rtl="0">
              <a:spcBef>
                <a:spcPts val="0"/>
              </a:spcBef>
              <a:spcAft>
                <a:spcPts val="0"/>
              </a:spcAft>
              <a:buClr>
                <a:schemeClr val="dk1"/>
              </a:buClr>
              <a:buSzPts val="1100"/>
              <a:buFont typeface="Arial"/>
              <a:buNone/>
            </a:pPr>
            <a:r>
              <a:rPr lang="en"/>
              <a:t>-MAPE: 1.142171050494351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u="sng"/>
              <a:t>180 Timestep:</a:t>
            </a:r>
            <a:endParaRPr u="sng"/>
          </a:p>
          <a:p>
            <a:pPr marL="0" lvl="0" indent="0" algn="l" rtl="0">
              <a:spcBef>
                <a:spcPts val="0"/>
              </a:spcBef>
              <a:spcAft>
                <a:spcPts val="0"/>
              </a:spcAft>
              <a:buClr>
                <a:schemeClr val="dk1"/>
              </a:buClr>
              <a:buSzPts val="1100"/>
              <a:buFont typeface="Arial"/>
              <a:buNone/>
            </a:pPr>
            <a:r>
              <a:rPr lang="en"/>
              <a:t>-Number of rows and columns:  (710, 180, 1)</a:t>
            </a:r>
            <a:endParaRPr/>
          </a:p>
          <a:p>
            <a:pPr marL="0" lvl="0" indent="0" algn="l" rtl="0">
              <a:spcBef>
                <a:spcPts val="0"/>
              </a:spcBef>
              <a:spcAft>
                <a:spcPts val="0"/>
              </a:spcAft>
              <a:buClr>
                <a:schemeClr val="dk1"/>
              </a:buClr>
              <a:buSzPts val="1100"/>
              <a:buFont typeface="Arial"/>
              <a:buNone/>
            </a:pPr>
            <a:r>
              <a:rPr lang="en"/>
              <a:t>-RSME: 2.396970097507898</a:t>
            </a:r>
            <a:endParaRPr/>
          </a:p>
          <a:p>
            <a:pPr marL="0" lvl="0" indent="0" algn="l" rtl="0">
              <a:spcBef>
                <a:spcPts val="0"/>
              </a:spcBef>
              <a:spcAft>
                <a:spcPts val="0"/>
              </a:spcAft>
              <a:buClr>
                <a:schemeClr val="dk1"/>
              </a:buClr>
              <a:buSzPts val="1100"/>
              <a:buFont typeface="Arial"/>
              <a:buNone/>
            </a:pPr>
            <a:r>
              <a:rPr lang="en"/>
              <a:t>-MAPE: 1.186364020877183</a:t>
            </a:r>
            <a:endParaRPr/>
          </a:p>
          <a:p>
            <a:pPr marL="0" lvl="0" indent="0" algn="l" rtl="0">
              <a:spcBef>
                <a:spcPts val="0"/>
              </a:spcBef>
              <a:spcAft>
                <a:spcPts val="0"/>
              </a:spcAft>
              <a:buNone/>
            </a:pPr>
            <a:endParaRPr/>
          </a:p>
        </p:txBody>
      </p:sp>
      <p:sp>
        <p:nvSpPr>
          <p:cNvPr id="366" name="Google Shape;366;p51"/>
          <p:cNvSpPr txBox="1">
            <a:spLocks noGrp="1"/>
          </p:cNvSpPr>
          <p:nvPr>
            <p:ph type="title"/>
          </p:nvPr>
        </p:nvSpPr>
        <p:spPr>
          <a:xfrm>
            <a:off x="4980675" y="445025"/>
            <a:ext cx="3457200" cy="70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Apple Learnings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311700" y="2926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Tools for Sentiment Analysis</a:t>
            </a:r>
            <a:endParaRPr/>
          </a:p>
        </p:txBody>
      </p:sp>
      <p:sp>
        <p:nvSpPr>
          <p:cNvPr id="87" name="Google Shape;87;p18"/>
          <p:cNvSpPr txBox="1">
            <a:spLocks noGrp="1"/>
          </p:cNvSpPr>
          <p:nvPr>
            <p:ph type="body" idx="1"/>
          </p:nvPr>
        </p:nvSpPr>
        <p:spPr>
          <a:xfrm>
            <a:off x="6900" y="771525"/>
            <a:ext cx="4446300" cy="32877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Lexicon rules-based VADER</a:t>
            </a:r>
            <a:endParaRPr sz="1600"/>
          </a:p>
          <a:p>
            <a:pPr marL="914400" lvl="1" indent="-317500" algn="l" rtl="0">
              <a:spcBef>
                <a:spcPts val="0"/>
              </a:spcBef>
              <a:spcAft>
                <a:spcPts val="0"/>
              </a:spcAft>
              <a:buSzPts val="1400"/>
              <a:buChar char="○"/>
            </a:pPr>
            <a:r>
              <a:rPr lang="en" sz="1300"/>
              <a:t>Tuned to sentiments expressed in social media</a:t>
            </a:r>
            <a:endParaRPr sz="1300"/>
          </a:p>
          <a:p>
            <a:pPr marL="914400" lvl="1" indent="-311150" algn="l" rtl="0">
              <a:spcBef>
                <a:spcPts val="0"/>
              </a:spcBef>
              <a:spcAft>
                <a:spcPts val="0"/>
              </a:spcAft>
              <a:buSzPts val="1300"/>
              <a:buChar char="○"/>
            </a:pPr>
            <a:r>
              <a:rPr lang="en" sz="1300"/>
              <a:t>Acceptable accuracy</a:t>
            </a:r>
            <a:endParaRPr sz="1300"/>
          </a:p>
          <a:p>
            <a:pPr marL="914400" lvl="1" indent="-311150" algn="l" rtl="0">
              <a:spcBef>
                <a:spcPts val="0"/>
              </a:spcBef>
              <a:spcAft>
                <a:spcPts val="0"/>
              </a:spcAft>
              <a:buClr>
                <a:srgbClr val="24292F"/>
              </a:buClr>
              <a:buSzPts val="1300"/>
              <a:buChar char="○"/>
            </a:pPr>
            <a:r>
              <a:rPr lang="en" sz="1300">
                <a:solidFill>
                  <a:srgbClr val="52525B"/>
                </a:solidFill>
                <a:highlight>
                  <a:schemeClr val="lt1"/>
                </a:highlight>
              </a:rPr>
              <a:t>Less than 0.5 ms per comment</a:t>
            </a:r>
            <a:r>
              <a:rPr lang="en" sz="1300">
                <a:solidFill>
                  <a:srgbClr val="24292F"/>
                </a:solidFill>
              </a:rPr>
              <a:t> </a:t>
            </a:r>
            <a:endParaRPr sz="1300">
              <a:solidFill>
                <a:srgbClr val="24292F"/>
              </a:solidFill>
            </a:endParaRPr>
          </a:p>
          <a:p>
            <a:pPr marL="457200" lvl="0" indent="-311150" algn="l" rtl="0">
              <a:spcBef>
                <a:spcPts val="0"/>
              </a:spcBef>
              <a:spcAft>
                <a:spcPts val="0"/>
              </a:spcAft>
              <a:buClr>
                <a:srgbClr val="24292F"/>
              </a:buClr>
              <a:buSzPts val="1300"/>
              <a:buChar char="●"/>
            </a:pPr>
            <a:r>
              <a:rPr lang="en" sz="1600"/>
              <a:t>Pre-trained NLP classifier roBERTa</a:t>
            </a:r>
            <a:endParaRPr sz="1600"/>
          </a:p>
          <a:p>
            <a:pPr marL="914400" lvl="1" indent="-304800" algn="l" rtl="0">
              <a:lnSpc>
                <a:spcPct val="91304"/>
              </a:lnSpc>
              <a:spcBef>
                <a:spcPts val="0"/>
              </a:spcBef>
              <a:spcAft>
                <a:spcPts val="0"/>
              </a:spcAft>
              <a:buSzPts val="1200"/>
              <a:buChar char="○"/>
            </a:pPr>
            <a:r>
              <a:rPr lang="en" sz="1300"/>
              <a:t>Model pre-trained with 124 million tweets (2018-2021)</a:t>
            </a:r>
            <a:endParaRPr sz="1300"/>
          </a:p>
          <a:p>
            <a:pPr marL="914400" lvl="1" indent="-311150" algn="l" rtl="0">
              <a:lnSpc>
                <a:spcPct val="91304"/>
              </a:lnSpc>
              <a:spcBef>
                <a:spcPts val="0"/>
              </a:spcBef>
              <a:spcAft>
                <a:spcPts val="0"/>
              </a:spcAft>
              <a:buSzPts val="1300"/>
              <a:buChar char="○"/>
            </a:pPr>
            <a:r>
              <a:rPr lang="en" sz="1300">
                <a:solidFill>
                  <a:srgbClr val="52525B"/>
                </a:solidFill>
                <a:highlight>
                  <a:srgbClr val="FFFFFF"/>
                </a:highlight>
              </a:rPr>
              <a:t>Fine tuned for sentiment analysis </a:t>
            </a:r>
            <a:endParaRPr sz="1300">
              <a:solidFill>
                <a:srgbClr val="52525B"/>
              </a:solidFill>
              <a:highlight>
                <a:srgbClr val="FFFFFF"/>
              </a:highlight>
            </a:endParaRPr>
          </a:p>
          <a:p>
            <a:pPr marL="914400" lvl="1" indent="-311150" algn="l" rtl="0">
              <a:lnSpc>
                <a:spcPct val="91304"/>
              </a:lnSpc>
              <a:spcBef>
                <a:spcPts val="0"/>
              </a:spcBef>
              <a:spcAft>
                <a:spcPts val="0"/>
              </a:spcAft>
              <a:buSzPts val="1300"/>
              <a:buChar char="○"/>
            </a:pPr>
            <a:r>
              <a:rPr lang="en" sz="1300">
                <a:solidFill>
                  <a:srgbClr val="52525B"/>
                </a:solidFill>
                <a:highlight>
                  <a:schemeClr val="lt1"/>
                </a:highlight>
              </a:rPr>
              <a:t>~ 51 ms per comment</a:t>
            </a:r>
            <a:endParaRPr sz="1300">
              <a:solidFill>
                <a:srgbClr val="52525B"/>
              </a:solidFill>
              <a:highlight>
                <a:srgbClr val="FFFFFF"/>
              </a:highlight>
            </a:endParaRPr>
          </a:p>
          <a:p>
            <a:pPr marL="457200" lvl="0" indent="-330200" algn="l" rtl="0">
              <a:lnSpc>
                <a:spcPct val="91304"/>
              </a:lnSpc>
              <a:spcBef>
                <a:spcPts val="0"/>
              </a:spcBef>
              <a:spcAft>
                <a:spcPts val="0"/>
              </a:spcAft>
              <a:buSzPts val="1600"/>
              <a:buChar char="●"/>
            </a:pPr>
            <a:r>
              <a:rPr lang="en" sz="1600">
                <a:solidFill>
                  <a:srgbClr val="52525B"/>
                </a:solidFill>
                <a:highlight>
                  <a:srgbClr val="FFFFFF"/>
                </a:highlight>
              </a:rPr>
              <a:t>We used Vader as a compromise between speed and accuracy</a:t>
            </a:r>
            <a:endParaRPr sz="1600">
              <a:solidFill>
                <a:srgbClr val="52525B"/>
              </a:solidFill>
              <a:highlight>
                <a:srgbClr val="FFFFFF"/>
              </a:highlight>
            </a:endParaRPr>
          </a:p>
          <a:p>
            <a:pPr marL="914400" lvl="1" indent="-311150" algn="l" rtl="0">
              <a:lnSpc>
                <a:spcPct val="91304"/>
              </a:lnSpc>
              <a:spcBef>
                <a:spcPts val="0"/>
              </a:spcBef>
              <a:spcAft>
                <a:spcPts val="0"/>
              </a:spcAft>
              <a:buClr>
                <a:srgbClr val="52525B"/>
              </a:buClr>
              <a:buSzPts val="1300"/>
              <a:buChar char="○"/>
            </a:pPr>
            <a:r>
              <a:rPr lang="en" sz="1300">
                <a:solidFill>
                  <a:srgbClr val="52525B"/>
                </a:solidFill>
                <a:highlight>
                  <a:srgbClr val="FFFFFF"/>
                </a:highlight>
              </a:rPr>
              <a:t>Not enough computing resources to use roBERTa.</a:t>
            </a:r>
            <a:endParaRPr sz="1600"/>
          </a:p>
        </p:txBody>
      </p:sp>
      <p:pic>
        <p:nvPicPr>
          <p:cNvPr id="88" name="Google Shape;88;p18"/>
          <p:cNvPicPr preferRelativeResize="0"/>
          <p:nvPr/>
        </p:nvPicPr>
        <p:blipFill>
          <a:blip r:embed="rId3">
            <a:alphaModFix/>
          </a:blip>
          <a:stretch>
            <a:fillRect/>
          </a:stretch>
        </p:blipFill>
        <p:spPr>
          <a:xfrm>
            <a:off x="4498250" y="1147125"/>
            <a:ext cx="4542299" cy="1816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2926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Sentiment r/wallstreetbets</a:t>
            </a:r>
            <a:endParaRPr/>
          </a:p>
        </p:txBody>
      </p:sp>
      <p:pic>
        <p:nvPicPr>
          <p:cNvPr id="94" name="Google Shape;94;p19"/>
          <p:cNvPicPr preferRelativeResize="0"/>
          <p:nvPr/>
        </p:nvPicPr>
        <p:blipFill>
          <a:blip r:embed="rId3">
            <a:alphaModFix/>
          </a:blip>
          <a:stretch>
            <a:fillRect/>
          </a:stretch>
        </p:blipFill>
        <p:spPr>
          <a:xfrm>
            <a:off x="5628713" y="70375"/>
            <a:ext cx="2519332" cy="1461213"/>
          </a:xfrm>
          <a:prstGeom prst="rect">
            <a:avLst/>
          </a:prstGeom>
          <a:noFill/>
          <a:ln>
            <a:noFill/>
          </a:ln>
        </p:spPr>
      </p:pic>
      <p:pic>
        <p:nvPicPr>
          <p:cNvPr id="95" name="Google Shape;95;p19"/>
          <p:cNvPicPr preferRelativeResize="0"/>
          <p:nvPr/>
        </p:nvPicPr>
        <p:blipFill>
          <a:blip r:embed="rId4">
            <a:alphaModFix/>
          </a:blip>
          <a:stretch>
            <a:fillRect/>
          </a:stretch>
        </p:blipFill>
        <p:spPr>
          <a:xfrm>
            <a:off x="4692336" y="1527225"/>
            <a:ext cx="4392090" cy="2855125"/>
          </a:xfrm>
          <a:prstGeom prst="rect">
            <a:avLst/>
          </a:prstGeom>
          <a:noFill/>
          <a:ln>
            <a:noFill/>
          </a:ln>
        </p:spPr>
      </p:pic>
      <p:pic>
        <p:nvPicPr>
          <p:cNvPr id="96" name="Google Shape;96;p19"/>
          <p:cNvPicPr preferRelativeResize="0"/>
          <p:nvPr/>
        </p:nvPicPr>
        <p:blipFill>
          <a:blip r:embed="rId5">
            <a:alphaModFix/>
          </a:blip>
          <a:stretch>
            <a:fillRect/>
          </a:stretch>
        </p:blipFill>
        <p:spPr>
          <a:xfrm>
            <a:off x="311700" y="1544700"/>
            <a:ext cx="4248549" cy="28551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in r/wallstreetbets </a:t>
            </a:r>
            <a:endParaRPr/>
          </a:p>
          <a:p>
            <a:pPr marL="0" lvl="0" indent="0" algn="l" rtl="0">
              <a:spcBef>
                <a:spcPts val="0"/>
              </a:spcBef>
              <a:spcAft>
                <a:spcPts val="0"/>
              </a:spcAft>
              <a:buNone/>
            </a:pPr>
            <a:r>
              <a:rPr lang="en"/>
              <a:t>by stock</a:t>
            </a:r>
            <a:endParaRPr/>
          </a:p>
        </p:txBody>
      </p:sp>
      <p:pic>
        <p:nvPicPr>
          <p:cNvPr id="102" name="Google Shape;102;p20"/>
          <p:cNvPicPr preferRelativeResize="0"/>
          <p:nvPr/>
        </p:nvPicPr>
        <p:blipFill>
          <a:blip r:embed="rId3">
            <a:alphaModFix/>
          </a:blip>
          <a:stretch>
            <a:fillRect/>
          </a:stretch>
        </p:blipFill>
        <p:spPr>
          <a:xfrm>
            <a:off x="412150" y="1461725"/>
            <a:ext cx="2943264" cy="2795249"/>
          </a:xfrm>
          <a:prstGeom prst="rect">
            <a:avLst/>
          </a:prstGeom>
          <a:noFill/>
          <a:ln>
            <a:noFill/>
          </a:ln>
        </p:spPr>
      </p:pic>
      <p:pic>
        <p:nvPicPr>
          <p:cNvPr id="103" name="Google Shape;103;p20"/>
          <p:cNvPicPr preferRelativeResize="0"/>
          <p:nvPr/>
        </p:nvPicPr>
        <p:blipFill>
          <a:blip r:embed="rId4">
            <a:alphaModFix/>
          </a:blip>
          <a:stretch>
            <a:fillRect/>
          </a:stretch>
        </p:blipFill>
        <p:spPr>
          <a:xfrm>
            <a:off x="5707550" y="1160088"/>
            <a:ext cx="3044900" cy="1529400"/>
          </a:xfrm>
          <a:prstGeom prst="rect">
            <a:avLst/>
          </a:prstGeom>
          <a:noFill/>
          <a:ln>
            <a:noFill/>
          </a:ln>
        </p:spPr>
      </p:pic>
      <p:pic>
        <p:nvPicPr>
          <p:cNvPr id="104" name="Google Shape;104;p20"/>
          <p:cNvPicPr preferRelativeResize="0"/>
          <p:nvPr/>
        </p:nvPicPr>
        <p:blipFill>
          <a:blip r:embed="rId5">
            <a:alphaModFix/>
          </a:blip>
          <a:stretch>
            <a:fillRect/>
          </a:stretch>
        </p:blipFill>
        <p:spPr>
          <a:xfrm>
            <a:off x="5707539" y="2773221"/>
            <a:ext cx="3227428" cy="1638079"/>
          </a:xfrm>
          <a:prstGeom prst="rect">
            <a:avLst/>
          </a:prstGeom>
          <a:noFill/>
          <a:ln>
            <a:noFill/>
          </a:ln>
        </p:spPr>
      </p:pic>
      <p:sp>
        <p:nvSpPr>
          <p:cNvPr id="105" name="Google Shape;105;p20"/>
          <p:cNvSpPr txBox="1"/>
          <p:nvPr/>
        </p:nvSpPr>
        <p:spPr>
          <a:xfrm>
            <a:off x="3917000" y="1846225"/>
            <a:ext cx="20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F0000"/>
                </a:solidFill>
                <a:latin typeface="Lucida Sans"/>
                <a:ea typeface="Lucida Sans"/>
                <a:cs typeface="Lucida Sans"/>
                <a:sym typeface="Lucida Sans"/>
              </a:rPr>
              <a:t>Negative mentions</a:t>
            </a:r>
            <a:endParaRPr>
              <a:solidFill>
                <a:srgbClr val="FF0000"/>
              </a:solidFill>
              <a:latin typeface="Lucida Sans"/>
              <a:ea typeface="Lucida Sans"/>
              <a:cs typeface="Lucida Sans"/>
              <a:sym typeface="Lucida Sans"/>
            </a:endParaRPr>
          </a:p>
        </p:txBody>
      </p:sp>
      <p:sp>
        <p:nvSpPr>
          <p:cNvPr id="106" name="Google Shape;106;p20"/>
          <p:cNvSpPr txBox="1"/>
          <p:nvPr/>
        </p:nvSpPr>
        <p:spPr>
          <a:xfrm>
            <a:off x="3966525" y="3332525"/>
            <a:ext cx="2053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1155CC"/>
                </a:solidFill>
                <a:latin typeface="Lucida Sans"/>
                <a:ea typeface="Lucida Sans"/>
                <a:cs typeface="Lucida Sans"/>
                <a:sym typeface="Lucida Sans"/>
              </a:rPr>
              <a:t>Positive mentions</a:t>
            </a:r>
            <a:endParaRPr>
              <a:solidFill>
                <a:srgbClr val="1155CC"/>
              </a:solidFill>
              <a:latin typeface="Lucida Sans"/>
              <a:ea typeface="Lucida Sans"/>
              <a:cs typeface="Lucida Sans"/>
              <a:sym typeface="Lucid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140225"/>
            <a:ext cx="33591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Statistical Analyses </a:t>
            </a:r>
            <a:endParaRPr/>
          </a:p>
        </p:txBody>
      </p:sp>
      <p:pic>
        <p:nvPicPr>
          <p:cNvPr id="112" name="Google Shape;112;p21"/>
          <p:cNvPicPr preferRelativeResize="0"/>
          <p:nvPr/>
        </p:nvPicPr>
        <p:blipFill>
          <a:blip r:embed="rId3">
            <a:alphaModFix/>
          </a:blip>
          <a:stretch>
            <a:fillRect/>
          </a:stretch>
        </p:blipFill>
        <p:spPr>
          <a:xfrm>
            <a:off x="3404375" y="0"/>
            <a:ext cx="5709799" cy="4667501"/>
          </a:xfrm>
          <a:prstGeom prst="rect">
            <a:avLst/>
          </a:prstGeom>
          <a:noFill/>
          <a:ln>
            <a:noFill/>
          </a:ln>
        </p:spPr>
      </p:pic>
      <p:sp>
        <p:nvSpPr>
          <p:cNvPr id="113" name="Google Shape;113;p21"/>
          <p:cNvSpPr txBox="1">
            <a:spLocks noGrp="1"/>
          </p:cNvSpPr>
          <p:nvPr>
            <p:ph type="body" idx="1"/>
          </p:nvPr>
        </p:nvSpPr>
        <p:spPr>
          <a:xfrm>
            <a:off x="311700" y="1058025"/>
            <a:ext cx="3048600" cy="32877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200"/>
          </a:p>
          <a:p>
            <a:pPr marL="457200" lvl="0" indent="-304800" algn="l" rtl="0">
              <a:spcBef>
                <a:spcPts val="0"/>
              </a:spcBef>
              <a:spcAft>
                <a:spcPts val="0"/>
              </a:spcAft>
              <a:buSzPts val="1200"/>
              <a:buChar char="●"/>
            </a:pPr>
            <a:r>
              <a:rPr lang="en" sz="1200"/>
              <a:t>Granger causality test indicated sentiment may be useful in predicting TSLA returns (p =0.03)  but not AAPL returns (p = 0.3) after number of comments increased in January 2020</a:t>
            </a:r>
            <a:endParaRPr sz="1200"/>
          </a:p>
          <a:p>
            <a:pPr marL="0" lvl="0" indent="0" algn="l" rtl="0">
              <a:spcBef>
                <a:spcPts val="0"/>
              </a:spcBef>
              <a:spcAft>
                <a:spcPts val="0"/>
              </a:spcAft>
              <a:buNone/>
            </a:pPr>
            <a:endParaRPr sz="1200"/>
          </a:p>
        </p:txBody>
      </p:sp>
      <p:pic>
        <p:nvPicPr>
          <p:cNvPr id="114" name="Google Shape;114;p21"/>
          <p:cNvPicPr preferRelativeResize="0"/>
          <p:nvPr/>
        </p:nvPicPr>
        <p:blipFill>
          <a:blip r:embed="rId4">
            <a:alphaModFix/>
          </a:blip>
          <a:stretch>
            <a:fillRect/>
          </a:stretch>
        </p:blipFill>
        <p:spPr>
          <a:xfrm>
            <a:off x="598523" y="3055400"/>
            <a:ext cx="2474949" cy="136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2"/>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Sentiment Correlation with Milestones</a:t>
            </a:r>
            <a:endParaRPr/>
          </a:p>
        </p:txBody>
      </p:sp>
      <p:sp>
        <p:nvSpPr>
          <p:cNvPr id="120" name="Google Shape;120;p22"/>
          <p:cNvSpPr txBox="1">
            <a:spLocks noGrp="1"/>
          </p:cNvSpPr>
          <p:nvPr>
            <p:ph type="body" idx="1"/>
          </p:nvPr>
        </p:nvSpPr>
        <p:spPr>
          <a:xfrm>
            <a:off x="311700" y="1228725"/>
            <a:ext cx="8520600" cy="28068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 sz="1900"/>
              <a:t>Key dates were identified</a:t>
            </a:r>
            <a:endParaRPr sz="1500"/>
          </a:p>
          <a:p>
            <a:pPr marL="914400" lvl="1" indent="-323850" algn="l" rtl="0">
              <a:spcBef>
                <a:spcPts val="0"/>
              </a:spcBef>
              <a:spcAft>
                <a:spcPts val="0"/>
              </a:spcAft>
              <a:buSzPts val="1500"/>
              <a:buChar char="○"/>
            </a:pPr>
            <a:r>
              <a:rPr lang="en" sz="1500"/>
              <a:t>Focused on dates with high percent change on returns</a:t>
            </a:r>
            <a:endParaRPr sz="1500"/>
          </a:p>
          <a:p>
            <a:pPr marL="914400" lvl="1" indent="-323850" algn="l" rtl="0">
              <a:spcBef>
                <a:spcPts val="0"/>
              </a:spcBef>
              <a:spcAft>
                <a:spcPts val="0"/>
              </a:spcAft>
              <a:buSzPts val="1500"/>
              <a:buChar char="○"/>
            </a:pPr>
            <a:r>
              <a:rPr lang="en" sz="1500"/>
              <a:t>Large increase in comments starting in 2020</a:t>
            </a:r>
            <a:endParaRPr sz="1500"/>
          </a:p>
          <a:p>
            <a:pPr marL="1371600" lvl="2" indent="-323850" algn="l" rtl="0">
              <a:spcBef>
                <a:spcPts val="0"/>
              </a:spcBef>
              <a:spcAft>
                <a:spcPts val="0"/>
              </a:spcAft>
              <a:buSzPts val="1500"/>
              <a:buChar char="■"/>
            </a:pPr>
            <a:r>
              <a:rPr lang="en" sz="1500"/>
              <a:t>Possible relation to increased usage of Robinhood app after 2020 covid-influenced stock market crash</a:t>
            </a:r>
            <a:endParaRPr sz="1500"/>
          </a:p>
          <a:p>
            <a:pPr marL="457200" lvl="0" indent="-349250" algn="l" rtl="0">
              <a:spcBef>
                <a:spcPts val="0"/>
              </a:spcBef>
              <a:spcAft>
                <a:spcPts val="0"/>
              </a:spcAft>
              <a:buSzPts val="1900"/>
              <a:buChar char="●"/>
            </a:pPr>
            <a:r>
              <a:rPr lang="en" sz="1900"/>
              <a:t>Research on major events that occurred on those dates</a:t>
            </a:r>
            <a:endParaRPr sz="1900"/>
          </a:p>
          <a:p>
            <a:pPr marL="914400" lvl="1" indent="-323850" algn="l" rtl="0">
              <a:spcBef>
                <a:spcPts val="0"/>
              </a:spcBef>
              <a:spcAft>
                <a:spcPts val="0"/>
              </a:spcAft>
              <a:buSzPts val="1500"/>
              <a:buChar char="○"/>
            </a:pPr>
            <a:r>
              <a:rPr lang="en" sz="1500"/>
              <a:t>Stock splits</a:t>
            </a:r>
            <a:endParaRPr sz="1500"/>
          </a:p>
          <a:p>
            <a:pPr marL="914400" lvl="1" indent="-323850" algn="l" rtl="0">
              <a:spcBef>
                <a:spcPts val="0"/>
              </a:spcBef>
              <a:spcAft>
                <a:spcPts val="0"/>
              </a:spcAft>
              <a:buSzPts val="1500"/>
              <a:buChar char="○"/>
            </a:pPr>
            <a:r>
              <a:rPr lang="en" sz="1500"/>
              <a:t>Increase in sales</a:t>
            </a:r>
            <a:endParaRPr sz="1500"/>
          </a:p>
          <a:p>
            <a:pPr marL="914400" lvl="1" indent="-323850" algn="l" rtl="0">
              <a:spcBef>
                <a:spcPts val="0"/>
              </a:spcBef>
              <a:spcAft>
                <a:spcPts val="0"/>
              </a:spcAft>
              <a:buSzPts val="1500"/>
              <a:buChar char="○"/>
            </a:pPr>
            <a:r>
              <a:rPr lang="en" sz="1500"/>
              <a:t>Bad press</a:t>
            </a:r>
            <a:endParaRPr sz="1500"/>
          </a:p>
          <a:p>
            <a:pPr marL="914400" lvl="1" indent="-323850" algn="l" rtl="0">
              <a:spcBef>
                <a:spcPts val="0"/>
              </a:spcBef>
              <a:spcAft>
                <a:spcPts val="0"/>
              </a:spcAft>
              <a:buSzPts val="1500"/>
              <a:buChar char="○"/>
            </a:pPr>
            <a:r>
              <a:rPr lang="en" sz="1500"/>
              <a:t>Overall market movement</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101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TSLA Sentiment Correlation</a:t>
            </a:r>
            <a:endParaRPr/>
          </a:p>
        </p:txBody>
      </p:sp>
      <p:sp>
        <p:nvSpPr>
          <p:cNvPr id="126" name="Google Shape;126;p23"/>
          <p:cNvSpPr txBox="1">
            <a:spLocks noGrp="1"/>
          </p:cNvSpPr>
          <p:nvPr>
            <p:ph type="body" idx="1"/>
          </p:nvPr>
        </p:nvSpPr>
        <p:spPr>
          <a:xfrm>
            <a:off x="311700" y="1762125"/>
            <a:ext cx="3393300" cy="8511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Small initial sample size on r/wallstreetbets</a:t>
            </a:r>
            <a:endParaRPr/>
          </a:p>
          <a:p>
            <a:pPr marL="914400" lvl="1" indent="-317500" algn="l" rtl="0">
              <a:spcBef>
                <a:spcPts val="0"/>
              </a:spcBef>
              <a:spcAft>
                <a:spcPts val="0"/>
              </a:spcAft>
              <a:buSzPts val="1400"/>
              <a:buChar char="○"/>
            </a:pPr>
            <a:r>
              <a:rPr lang="en"/>
              <a:t>Influenced polarity scores compared to post-2020 boom</a:t>
            </a:r>
            <a:endParaRPr/>
          </a:p>
          <a:p>
            <a:pPr marL="914400" lvl="1" indent="-317500" algn="l" rtl="0">
              <a:spcBef>
                <a:spcPts val="0"/>
              </a:spcBef>
              <a:spcAft>
                <a:spcPts val="0"/>
              </a:spcAft>
              <a:buSzPts val="1400"/>
              <a:buChar char="○"/>
            </a:pPr>
            <a:r>
              <a:rPr lang="en"/>
              <a:t>Focused on dates post-boom</a:t>
            </a:r>
            <a:endParaRPr/>
          </a:p>
          <a:p>
            <a:pPr marL="0" lvl="0" indent="0" algn="l" rtl="0">
              <a:spcBef>
                <a:spcPts val="0"/>
              </a:spcBef>
              <a:spcAft>
                <a:spcPts val="0"/>
              </a:spcAft>
              <a:buNone/>
            </a:pPr>
            <a:endParaRPr/>
          </a:p>
        </p:txBody>
      </p:sp>
      <p:graphicFrame>
        <p:nvGraphicFramePr>
          <p:cNvPr id="127" name="Google Shape;127;p23"/>
          <p:cNvGraphicFramePr/>
          <p:nvPr/>
        </p:nvGraphicFramePr>
        <p:xfrm>
          <a:off x="3705000" y="1362275"/>
          <a:ext cx="3000000" cy="3000000"/>
        </p:xfrm>
        <a:graphic>
          <a:graphicData uri="http://schemas.openxmlformats.org/drawingml/2006/table">
            <a:tbl>
              <a:tblPr>
                <a:noFill/>
                <a:tableStyleId>{0EFF166F-47B9-4FEB-ABCA-7BE0CF1BF90C}</a:tableStyleId>
              </a:tblPr>
              <a:tblGrid>
                <a:gridCol w="1155350"/>
                <a:gridCol w="1160650"/>
                <a:gridCol w="2857300"/>
              </a:tblGrid>
              <a:tr h="240675">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Date</a:t>
                      </a:r>
                      <a:endParaRPr sz="1100" b="1">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None/>
                      </a:pPr>
                      <a:r>
                        <a:rPr lang="en" sz="1100" b="1">
                          <a:latin typeface="Calibri"/>
                          <a:ea typeface="Calibri"/>
                          <a:cs typeface="Calibri"/>
                          <a:sym typeface="Calibri"/>
                        </a:rPr>
                        <a:t>Direction Change</a:t>
                      </a:r>
                      <a:endParaRPr sz="1100" b="1">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lvl="0" indent="0" algn="l" rtl="0">
                        <a:lnSpc>
                          <a:spcPct val="115000"/>
                        </a:lnSpc>
                        <a:spcBef>
                          <a:spcPts val="0"/>
                        </a:spcBef>
                        <a:spcAft>
                          <a:spcPts val="0"/>
                        </a:spcAft>
                        <a:buNone/>
                      </a:pPr>
                      <a:r>
                        <a:rPr lang="en" sz="1100" b="1">
                          <a:latin typeface="Calibri"/>
                          <a:ea typeface="Calibri"/>
                          <a:cs typeface="Calibri"/>
                          <a:sym typeface="Calibri"/>
                        </a:rPr>
                        <a:t>Reason</a:t>
                      </a:r>
                      <a:endParaRPr sz="1100" b="1">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2020-02-03 &amp; 2020-02-04</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Stock was overvalued</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2020-02-05</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lvl="0" indent="0" algn="ctr"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Delivery delays</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2021-03-09</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Increased Tesla sales</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2020-05-01</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2A2A2A"/>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solidFill>
                            <a:srgbClr val="2A2A2A"/>
                          </a:solidFill>
                          <a:latin typeface="Calibri"/>
                          <a:ea typeface="Calibri"/>
                          <a:cs typeface="Calibri"/>
                          <a:sym typeface="Calibri"/>
                        </a:rPr>
                        <a:t> Elon tweeted that stock price is too high</a:t>
                      </a:r>
                      <a:endParaRPr sz="1100">
                        <a:solidFill>
                          <a:srgbClr val="2A2A2A"/>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2020-07-06</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Good profits</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2020-08-12 &amp; 2020-08-31</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 sz="1100">
                          <a:latin typeface="Calibri"/>
                          <a:ea typeface="Calibri"/>
                          <a:cs typeface="Calibri"/>
                          <a:sym typeface="Calibri"/>
                        </a:rPr>
                        <a:t>↑</a:t>
                      </a:r>
                      <a:endParaRPr sz="1100">
                        <a:solidFill>
                          <a:schemeClr val="dk1"/>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Stock split announced &amp; went into effect</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42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2020-09-08</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001E20"/>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Left off S&amp;P 500</a:t>
                      </a:r>
                      <a:endParaRPr sz="1100">
                        <a:solidFill>
                          <a:srgbClr val="001E20"/>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42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2020-09-14</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001E20"/>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C9DAF8"/>
                    </a:solidFill>
                  </a:tcPr>
                </a:tc>
                <a:tc>
                  <a:txBody>
                    <a:bodyPr/>
                    <a:lstStyle/>
                    <a:p>
                      <a:pPr marL="0" lvl="0" indent="0" algn="l" rtl="0">
                        <a:lnSpc>
                          <a:spcPct val="115000"/>
                        </a:lnSpc>
                        <a:spcBef>
                          <a:spcPts val="0"/>
                        </a:spcBef>
                        <a:spcAft>
                          <a:spcPts val="0"/>
                        </a:spcAft>
                        <a:buNone/>
                      </a:pPr>
                      <a:r>
                        <a:rPr lang="en" sz="1100">
                          <a:solidFill>
                            <a:srgbClr val="001E20"/>
                          </a:solidFill>
                          <a:latin typeface="Calibri"/>
                          <a:ea typeface="Calibri"/>
                          <a:cs typeface="Calibri"/>
                          <a:sym typeface="Calibri"/>
                        </a:rPr>
                        <a:t>Elon tweeted about “Battery Day”</a:t>
                      </a:r>
                      <a:endParaRPr sz="1100">
                        <a:solidFill>
                          <a:srgbClr val="001E20"/>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r h="240675">
                <a:tc>
                  <a:txBody>
                    <a:bodyPr/>
                    <a:lstStyle/>
                    <a:p>
                      <a:pPr marL="0" lvl="0" indent="0" algn="l" rtl="0">
                        <a:lnSpc>
                          <a:spcPct val="115000"/>
                        </a:lnSpc>
                        <a:spcBef>
                          <a:spcPts val="0"/>
                        </a:spcBef>
                        <a:spcAft>
                          <a:spcPts val="0"/>
                        </a:spcAft>
                        <a:buNone/>
                      </a:pPr>
                      <a:r>
                        <a:rPr lang="en" sz="1100">
                          <a:latin typeface="Calibri"/>
                          <a:ea typeface="Calibri"/>
                          <a:cs typeface="Calibri"/>
                          <a:sym typeface="Calibri"/>
                        </a:rPr>
                        <a:t>2020-09-23</a:t>
                      </a:r>
                      <a:endParaRPr sz="1100">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2B2B2B"/>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rgbClr val="F4CCCC"/>
                    </a:solidFill>
                  </a:tcPr>
                </a:tc>
                <a:tc>
                  <a:txBody>
                    <a:bodyPr/>
                    <a:lstStyle/>
                    <a:p>
                      <a:pPr marL="0" lvl="0" indent="0" algn="l" rtl="0">
                        <a:lnSpc>
                          <a:spcPct val="115000"/>
                        </a:lnSpc>
                        <a:spcBef>
                          <a:spcPts val="0"/>
                        </a:spcBef>
                        <a:spcAft>
                          <a:spcPts val="0"/>
                        </a:spcAft>
                        <a:buNone/>
                      </a:pPr>
                      <a:r>
                        <a:rPr lang="en" sz="1100">
                          <a:solidFill>
                            <a:srgbClr val="2B2B2B"/>
                          </a:solidFill>
                          <a:latin typeface="Calibri"/>
                          <a:ea typeface="Calibri"/>
                          <a:cs typeface="Calibri"/>
                          <a:sym typeface="Calibri"/>
                        </a:rPr>
                        <a:t>Shareholders disappointed with “Battery Day”</a:t>
                      </a:r>
                      <a:endParaRPr sz="1100">
                        <a:solidFill>
                          <a:srgbClr val="2B2B2B"/>
                        </a:solidFill>
                        <a:latin typeface="Calibri"/>
                        <a:ea typeface="Calibri"/>
                        <a:cs typeface="Calibri"/>
                        <a:sym typeface="Calibri"/>
                      </a:endParaRPr>
                    </a:p>
                  </a:txBody>
                  <a:tcPr marL="38100" marR="38100" marT="25400" marB="25400">
                    <a:lnL w="12650" cap="flat" cmpd="sng">
                      <a:solidFill>
                        <a:srgbClr val="A3A3A3"/>
                      </a:solidFill>
                      <a:prstDash val="solid"/>
                      <a:round/>
                      <a:headEnd type="none" w="sm" len="sm"/>
                      <a:tailEnd type="none" w="sm" len="sm"/>
                    </a:lnL>
                    <a:lnR w="12650" cap="flat" cmpd="sng">
                      <a:solidFill>
                        <a:srgbClr val="A3A3A3"/>
                      </a:solidFill>
                      <a:prstDash val="solid"/>
                      <a:round/>
                      <a:headEnd type="none" w="sm" len="sm"/>
                      <a:tailEnd type="none" w="sm" len="sm"/>
                    </a:lnR>
                    <a:lnT w="12650" cap="flat" cmpd="sng">
                      <a:solidFill>
                        <a:srgbClr val="A3A3A3"/>
                      </a:solidFill>
                      <a:prstDash val="solid"/>
                      <a:round/>
                      <a:headEnd type="none" w="sm" len="sm"/>
                      <a:tailEnd type="none" w="sm" len="sm"/>
                    </a:lnT>
                    <a:lnB w="12650" cap="flat" cmpd="sng">
                      <a:solidFill>
                        <a:srgbClr val="A3A3A3"/>
                      </a:solidFill>
                      <a:prstDash val="solid"/>
                      <a:round/>
                      <a:headEnd type="none" w="sm" len="sm"/>
                      <a:tailEnd type="none" w="sm" len="sm"/>
                    </a:lnB>
                    <a:solidFill>
                      <a:schemeClr val="lt1"/>
                    </a:solidFill>
                  </a:tcPr>
                </a:tc>
              </a:tr>
            </a:tbl>
          </a:graphicData>
        </a:graphic>
      </p:graphicFrame>
    </p:spTree>
  </p:cSld>
  <p:clrMapOvr>
    <a:masterClrMapping/>
  </p:clrMapOvr>
</p:sld>
</file>

<file path=ppt/theme/theme1.xml><?xml version="1.0" encoding="utf-8"?>
<a:theme xmlns:a="http://schemas.openxmlformats.org/drawingml/2006/main"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3148</Words>
  <Application>Microsoft Office PowerPoint</Application>
  <PresentationFormat>On-screen Show (16:9)</PresentationFormat>
  <Paragraphs>407</Paragraphs>
  <Slides>37</Slides>
  <Notes>37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Georgia</vt:lpstr>
      <vt:lpstr>Lucida Sans</vt:lpstr>
      <vt:lpstr>BrandSlideShow_Heritage 16:9</vt:lpstr>
      <vt:lpstr>Stock Prediction Using ML Tools</vt:lpstr>
      <vt:lpstr>Introduction/Problem</vt:lpstr>
      <vt:lpstr>Recap: Next Steps</vt:lpstr>
      <vt:lpstr>Tools for Sentiment Analysis</vt:lpstr>
      <vt:lpstr>Sentiment r/wallstreetbets</vt:lpstr>
      <vt:lpstr>Sentiment in r/wallstreetbets  by stock</vt:lpstr>
      <vt:lpstr>Statistical Analyses </vt:lpstr>
      <vt:lpstr>Sentiment Correlation with Milestones</vt:lpstr>
      <vt:lpstr>TSLA Sentiment Correlation</vt:lpstr>
      <vt:lpstr>PowerPoint Presentation</vt:lpstr>
      <vt:lpstr>AAPL Sentiment Correlation</vt:lpstr>
      <vt:lpstr>PowerPoint Presentation</vt:lpstr>
      <vt:lpstr>Long short term memory (LSTM)</vt:lpstr>
      <vt:lpstr>Initial Findings</vt:lpstr>
      <vt:lpstr>Predicting 20 Days</vt:lpstr>
      <vt:lpstr>TSLA Closing Predictions 60 timesteps</vt:lpstr>
      <vt:lpstr>AAPL Closing Predictions 60 timesteps</vt:lpstr>
      <vt:lpstr>Suspiciously Good Results…</vt:lpstr>
      <vt:lpstr>Improving the Model - RETURN</vt:lpstr>
      <vt:lpstr>Updated Features, Labels, Modelling:</vt:lpstr>
      <vt:lpstr>Models</vt:lpstr>
      <vt:lpstr>Model Tuning and Results</vt:lpstr>
      <vt:lpstr>Results</vt:lpstr>
      <vt:lpstr>Questions?</vt:lpstr>
      <vt:lpstr>Backup Slides</vt:lpstr>
      <vt:lpstr>PowerPoint Presentation</vt:lpstr>
      <vt:lpstr>Yahoo Finance API </vt:lpstr>
      <vt:lpstr>Reliable Stocks vs Volatile Stocks **Note: We use a log scale for close price to normalize the values to a uniform scale.</vt:lpstr>
      <vt:lpstr>3. Fundamental Data</vt:lpstr>
      <vt:lpstr>2. Macroeconomic Data</vt:lpstr>
      <vt:lpstr>Reddit Parser</vt:lpstr>
      <vt:lpstr>Initial Reddit EDA</vt:lpstr>
      <vt:lpstr>Reddit Dataset</vt:lpstr>
      <vt:lpstr>r/wallstreetbets  </vt:lpstr>
      <vt:lpstr>TSLA Closing Predictions 180 timesteps</vt:lpstr>
      <vt:lpstr>AAPL Closing Predictions 180 timesteps</vt:lpstr>
      <vt:lpstr>Tesla Learnings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Stock Prediction Using ML Tools</dc:title>
  <cp:lastModifiedBy>Microsoft account</cp:lastModifiedBy>
  <cp:revision>1</cp:revision>
  <dcterms:modified xsi:type="dcterms:W3CDTF">2023-02-15T19:05:34Z</dcterms:modified>
</cp:coreProperties>
</file>